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26"/>
  </p:notesMasterIdLst>
  <p:sldIdLst>
    <p:sldId id="256" r:id="rId3"/>
    <p:sldId id="257" r:id="rId4"/>
    <p:sldId id="258" r:id="rId5"/>
    <p:sldId id="263" r:id="rId6"/>
    <p:sldId id="292" r:id="rId7"/>
    <p:sldId id="264" r:id="rId8"/>
    <p:sldId id="284" r:id="rId9"/>
    <p:sldId id="294" r:id="rId10"/>
    <p:sldId id="266" r:id="rId11"/>
    <p:sldId id="293" r:id="rId12"/>
    <p:sldId id="275" r:id="rId13"/>
    <p:sldId id="273" r:id="rId14"/>
    <p:sldId id="276" r:id="rId15"/>
    <p:sldId id="267" r:id="rId16"/>
    <p:sldId id="285" r:id="rId17"/>
    <p:sldId id="288" r:id="rId18"/>
    <p:sldId id="286" r:id="rId19"/>
    <p:sldId id="289" r:id="rId20"/>
    <p:sldId id="290" r:id="rId21"/>
    <p:sldId id="277" r:id="rId22"/>
    <p:sldId id="291" r:id="rId23"/>
    <p:sldId id="268" r:id="rId24"/>
    <p:sldId id="281" r:id="rId25"/>
  </p:sldIdLst>
  <p:sldSz cx="12192000" cy="6858000"/>
  <p:notesSz cx="6858000" cy="9144000"/>
  <p:embeddedFontLst>
    <p:embeddedFont>
      <p:font typeface="Gill Sans"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Raleway Medium" panose="020B0604020202020204" charset="0"/>
      <p:regular r:id="rId33"/>
      <p:italic r:id="rId34"/>
    </p:embeddedFont>
    <p:embeddedFont>
      <p:font typeface="Trebuchet MS" panose="020B0603020202020204" pitchFamily="34" charset="0"/>
      <p:regular r:id="rId35"/>
      <p:bold r:id="rId36"/>
      <p:italic r:id="rId37"/>
      <p:boldItalic r:id="rId38"/>
    </p:embeddedFont>
    <p:embeddedFont>
      <p:font typeface="Wingdings 3" panose="05040102010807070707" pitchFamily="18" charset="2"/>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AqL39a7vfD5JgzRkf01nR13pK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B8CB55-9FA7-4374-B262-467BFA6BF00E}">
  <a:tblStyle styleId="{A7B8CB55-9FA7-4374-B262-467BFA6BF0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488cd6163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9488cd6163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767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488cd616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488cd616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Do we want to delete</a:t>
            </a:r>
            <a:r>
              <a:rPr lang="en-US" baseline="0" dirty="0"/>
              <a:t> this slide?</a:t>
            </a:r>
            <a:endParaRPr dirty="0"/>
          </a:p>
        </p:txBody>
      </p:sp>
      <p:sp>
        <p:nvSpPr>
          <p:cNvPr id="169" name="Google Shape;169;g9488cd616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1"/>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1612232" y="5129303"/>
            <a:ext cx="6209197" cy="1644476"/>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148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6315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785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37496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110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4636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706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856388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5310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8085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2231136" y="964692"/>
            <a:ext cx="7729728" cy="1188720"/>
          </a:xfrm>
          <a:prstGeom prst="rect">
            <a:avLst/>
          </a:prstGeom>
          <a:solidFill>
            <a:srgbClr val="FFFFFF"/>
          </a:solidFill>
          <a:ln w="31750" cap="sq" cmpd="sng">
            <a:solidFill>
              <a:srgbClr val="0070C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2231136" y="2638046"/>
            <a:ext cx="7729728" cy="3101983"/>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4" name="Google Shape;24;p22"/>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2827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8163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9504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18402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784020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230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0" name="Google Shape;30;p23"/>
          <p:cNvSpPr txBox="1">
            <a:spLocks noGrp="1"/>
          </p:cNvSpPr>
          <p:nvPr>
            <p:ph type="body" idx="2"/>
          </p:nvPr>
        </p:nvSpPr>
        <p:spPr>
          <a:xfrm>
            <a:off x="6338317" y="2638044"/>
            <a:ext cx="4270247" cy="310198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1" name="Google Shape;31;p23"/>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1583436" y="2313435"/>
            <a:ext cx="4270248" cy="704087"/>
          </a:xfrm>
          <a:prstGeom prst="rect">
            <a:avLst/>
          </a:prstGeom>
          <a:noFill/>
          <a:ln>
            <a:noFill/>
          </a:ln>
        </p:spPr>
        <p:txBody>
          <a:bodyPr spcFirstLastPara="1" wrap="square" lIns="91425" tIns="45700" rIns="91425" bIns="45700" anchor="b" anchorCtr="1">
            <a:noAutofit/>
          </a:bodyPr>
          <a:lstStyle>
            <a:lvl1pPr marL="457200" lvl="0" indent="-228600" algn="ctr">
              <a:lnSpc>
                <a:spcPct val="100000"/>
              </a:lnSpc>
              <a:spcBef>
                <a:spcPts val="1000"/>
              </a:spcBef>
              <a:spcAft>
                <a:spcPts val="0"/>
              </a:spcAft>
              <a:buSzPts val="1900"/>
              <a:buNone/>
              <a:defRPr sz="1900" b="0" cap="none">
                <a:solidFill>
                  <a:srgbClr val="6B8890"/>
                </a:solidFill>
                <a:latin typeface="Arial"/>
                <a:ea typeface="Arial"/>
                <a:cs typeface="Arial"/>
                <a:sym typeface="Aria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36" name="Google Shape;36;p24"/>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7" name="Google Shape;37;p24"/>
          <p:cNvSpPr txBox="1">
            <a:spLocks noGrp="1"/>
          </p:cNvSpPr>
          <p:nvPr>
            <p:ph type="body" idx="3"/>
          </p:nvPr>
        </p:nvSpPr>
        <p:spPr>
          <a:xfrm>
            <a:off x="6338317" y="3143250"/>
            <a:ext cx="4253484" cy="2596776"/>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8" name="Google Shape;38;p24"/>
          <p:cNvSpPr txBox="1">
            <a:spLocks noGrp="1"/>
          </p:cNvSpPr>
          <p:nvPr>
            <p:ph type="body" idx="4"/>
          </p:nvPr>
        </p:nvSpPr>
        <p:spPr>
          <a:xfrm>
            <a:off x="6338316" y="2313435"/>
            <a:ext cx="4270248" cy="704087"/>
          </a:xfrm>
          <a:prstGeom prst="rect">
            <a:avLst/>
          </a:prstGeom>
          <a:noFill/>
          <a:ln>
            <a:noFill/>
          </a:ln>
        </p:spPr>
        <p:txBody>
          <a:bodyPr spcFirstLastPara="1" wrap="square" lIns="91425" tIns="45700" rIns="91425" bIns="45700" anchor="b" anchorCtr="1">
            <a:noAutofit/>
          </a:bodyPr>
          <a:lstStyle>
            <a:lvl1pPr marL="457200" lvl="0" indent="-228600" algn="ctr">
              <a:lnSpc>
                <a:spcPct val="100000"/>
              </a:lnSpc>
              <a:spcBef>
                <a:spcPts val="1000"/>
              </a:spcBef>
              <a:spcAft>
                <a:spcPts val="0"/>
              </a:spcAft>
              <a:buSzPts val="1900"/>
              <a:buNone/>
              <a:defRPr sz="1900" b="0" cap="none">
                <a:solidFill>
                  <a:srgbClr val="6B8890"/>
                </a:solidFill>
                <a:latin typeface="Arial"/>
                <a:ea typeface="Arial"/>
                <a:cs typeface="Arial"/>
                <a:sym typeface="Aria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39" name="Google Shape;39;p24"/>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42" name="Google Shape;42;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26"/>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6"/>
          <p:cNvSpPr txBox="1">
            <a:spLocks noGrp="1"/>
          </p:cNvSpPr>
          <p:nvPr>
            <p:ph type="title"/>
          </p:nvPr>
        </p:nvSpPr>
        <p:spPr>
          <a:xfrm>
            <a:off x="804672" y="2243830"/>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52" name="Google Shape;52;p26"/>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53" name="Google Shape;53;p26"/>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2696632" y="1214678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pic>
        <p:nvPicPr>
          <p:cNvPr id="56" name="Google Shape;56;p26" descr="page1image34703184"/>
          <p:cNvPicPr preferRelativeResize="0"/>
          <p:nvPr/>
        </p:nvPicPr>
        <p:blipFill rotWithShape="1">
          <a:blip r:embed="rId2">
            <a:alphaModFix/>
          </a:blip>
          <a:srcRect/>
          <a:stretch/>
        </p:blipFill>
        <p:spPr>
          <a:xfrm>
            <a:off x="1891961" y="5910580"/>
            <a:ext cx="673100" cy="673100"/>
          </a:xfrm>
          <a:prstGeom prst="rect">
            <a:avLst/>
          </a:prstGeom>
          <a:noFill/>
          <a:ln>
            <a:noFill/>
          </a:ln>
        </p:spPr>
      </p:pic>
      <p:pic>
        <p:nvPicPr>
          <p:cNvPr id="57" name="Google Shape;57;p26" descr="page1image34703392"/>
          <p:cNvPicPr preferRelativeResize="0"/>
          <p:nvPr/>
        </p:nvPicPr>
        <p:blipFill rotWithShape="1">
          <a:blip r:embed="rId3">
            <a:alphaModFix/>
          </a:blip>
          <a:srcRect/>
          <a:stretch/>
        </p:blipFill>
        <p:spPr>
          <a:xfrm>
            <a:off x="415787" y="5965884"/>
            <a:ext cx="1384300" cy="596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27"/>
          <p:cNvSpPr/>
          <p:nvPr/>
        </p:nvSpPr>
        <p:spPr>
          <a:xfrm>
            <a:off x="2"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7"/>
          <p:cNvSpPr txBox="1">
            <a:spLocks noGrp="1"/>
          </p:cNvSpPr>
          <p:nvPr>
            <p:ph type="title"/>
          </p:nvPr>
        </p:nvSpPr>
        <p:spPr>
          <a:xfrm>
            <a:off x="808523" y="2243828"/>
            <a:ext cx="4494999"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a:spLocks noGrp="1"/>
          </p:cNvSpPr>
          <p:nvPr>
            <p:ph type="pic" idx="2"/>
          </p:nvPr>
        </p:nvSpPr>
        <p:spPr>
          <a:xfrm>
            <a:off x="6096001" y="0"/>
            <a:ext cx="6102097" cy="6858000"/>
          </a:xfrm>
          <a:prstGeom prst="rect">
            <a:avLst/>
          </a:prstGeom>
          <a:solidFill>
            <a:srgbClr val="BFBFBF"/>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2"/>
              </a:buClr>
              <a:buSzPts val="3200"/>
              <a:buFont typeface="Arial"/>
              <a:buNone/>
              <a:defRPr sz="3200" b="0" i="0" u="none" strike="noStrike" cap="none">
                <a:solidFill>
                  <a:srgbClr val="FEFEFE"/>
                </a:solidFill>
                <a:latin typeface="Gill Sans"/>
                <a:ea typeface="Gill Sans"/>
                <a:cs typeface="Gill Sans"/>
                <a:sym typeface="Gill Sans"/>
              </a:defRPr>
            </a:lvl1pPr>
            <a:lvl2pPr marR="0" lvl="1" algn="l" rtl="0">
              <a:lnSpc>
                <a:spcPct val="100000"/>
              </a:lnSpc>
              <a:spcBef>
                <a:spcPts val="1000"/>
              </a:spcBef>
              <a:spcAft>
                <a:spcPts val="0"/>
              </a:spcAft>
              <a:buClr>
                <a:schemeClr val="accent2"/>
              </a:buClr>
              <a:buSzPts val="2800"/>
              <a:buFont typeface="Arial"/>
              <a:buNone/>
              <a:defRPr sz="2800" b="0" i="0" u="none" strike="noStrike" cap="none">
                <a:solidFill>
                  <a:srgbClr val="262626"/>
                </a:solidFill>
                <a:latin typeface="Gill Sans"/>
                <a:ea typeface="Gill Sans"/>
                <a:cs typeface="Gill Sans"/>
                <a:sym typeface="Gill Sans"/>
              </a:defRPr>
            </a:lvl2pPr>
            <a:lvl3pPr marR="0" lvl="2" algn="l" rtl="0">
              <a:lnSpc>
                <a:spcPct val="100000"/>
              </a:lnSpc>
              <a:spcBef>
                <a:spcPts val="1000"/>
              </a:spcBef>
              <a:spcAft>
                <a:spcPts val="0"/>
              </a:spcAft>
              <a:buClr>
                <a:schemeClr val="accent2"/>
              </a:buClr>
              <a:buSzPts val="2400"/>
              <a:buFont typeface="Arial"/>
              <a:buNone/>
              <a:defRPr sz="2400" b="0" i="0" u="none" strike="noStrike" cap="none">
                <a:solidFill>
                  <a:srgbClr val="262626"/>
                </a:solidFill>
                <a:latin typeface="Gill Sans"/>
                <a:ea typeface="Gill Sans"/>
                <a:cs typeface="Gill Sans"/>
                <a:sym typeface="Gill Sans"/>
              </a:defRPr>
            </a:lvl3pPr>
            <a:lvl4pPr marR="0" lvl="3"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4pPr>
            <a:lvl5pPr marR="0" lvl="4"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5pPr>
            <a:lvl6pPr marR="0" lvl="5"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62" name="Google Shape;62;p27"/>
          <p:cNvSpPr txBox="1">
            <a:spLocks noGrp="1"/>
          </p:cNvSpPr>
          <p:nvPr>
            <p:ph type="body" idx="1"/>
          </p:nvPr>
        </p:nvSpPr>
        <p:spPr>
          <a:xfrm>
            <a:off x="1115568" y="3549920"/>
            <a:ext cx="3794760" cy="2194037"/>
          </a:xfrm>
          <a:prstGeom prst="rect">
            <a:avLst/>
          </a:prstGeom>
          <a:noFill/>
          <a:ln>
            <a:noFill/>
          </a:ln>
        </p:spPr>
        <p:txBody>
          <a:bodyPr spcFirstLastPara="1" wrap="square" lIns="91425" tIns="45700" rIns="91425" bIns="45700" anchor="t" anchorCtr="1">
            <a:no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63" name="Google Shape;63;p27"/>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7"/>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pic>
        <p:nvPicPr>
          <p:cNvPr id="66" name="Google Shape;66;p27" descr="page1image34703392"/>
          <p:cNvPicPr preferRelativeResize="0"/>
          <p:nvPr/>
        </p:nvPicPr>
        <p:blipFill rotWithShape="1">
          <a:blip r:embed="rId2">
            <a:alphaModFix/>
          </a:blip>
          <a:srcRect/>
          <a:stretch/>
        </p:blipFill>
        <p:spPr>
          <a:xfrm>
            <a:off x="232526" y="6048375"/>
            <a:ext cx="1384300" cy="596900"/>
          </a:xfrm>
          <a:prstGeom prst="rect">
            <a:avLst/>
          </a:prstGeom>
          <a:noFill/>
          <a:ln>
            <a:noFill/>
          </a:ln>
        </p:spPr>
      </p:pic>
      <p:pic>
        <p:nvPicPr>
          <p:cNvPr id="67" name="Google Shape;67;p27" descr="page1image34703184"/>
          <p:cNvPicPr preferRelativeResize="0"/>
          <p:nvPr/>
        </p:nvPicPr>
        <p:blipFill rotWithShape="1">
          <a:blip r:embed="rId3">
            <a:alphaModFix/>
          </a:blip>
          <a:srcRect/>
          <a:stretch/>
        </p:blipFill>
        <p:spPr>
          <a:xfrm>
            <a:off x="1716326" y="6048375"/>
            <a:ext cx="673100" cy="673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4545010" y="324171"/>
            <a:ext cx="3101983" cy="772972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1" name="Google Shape;71;p28"/>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2838640" y="329757"/>
            <a:ext cx="4983480" cy="619848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7" name="Google Shape;77;p29"/>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lvl="0"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1pPr>
            <a:lvl2pPr marL="0" lvl="1"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2pPr>
            <a:lvl3pPr marL="0" lvl="2"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3pPr>
            <a:lvl4pPr marL="0" lvl="3"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4pPr>
            <a:lvl5pPr marL="0" lvl="4"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5pPr>
            <a:lvl6pPr marL="0" lvl="5"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6pPr>
            <a:lvl7pPr marL="0" lvl="6"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7pPr>
            <a:lvl8pPr marL="0" lvl="7"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8pPr>
            <a:lvl9pPr marL="0" lvl="8" indent="0" algn="ctr">
              <a:lnSpc>
                <a:spcPct val="100000"/>
              </a:lnSpc>
              <a:spcBef>
                <a:spcPts val="0"/>
              </a:spcBef>
              <a:spcAft>
                <a:spcPts val="0"/>
              </a:spcAft>
              <a:buSzPts val="1100"/>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2231136" y="2638046"/>
            <a:ext cx="7729728" cy="310198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12" name="Google Shape;12;p20"/>
          <p:cNvSpPr txBox="1">
            <a:spLocks noGrp="1"/>
          </p:cNvSpPr>
          <p:nvPr>
            <p:ph type="dt" idx="10"/>
          </p:nvPr>
        </p:nvSpPr>
        <p:spPr>
          <a:xfrm>
            <a:off x="7821429" y="6238816"/>
            <a:ext cx="2753747"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1"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20"/>
          <p:cNvSpPr txBox="1">
            <a:spLocks noGrp="1"/>
          </p:cNvSpPr>
          <p:nvPr>
            <p:ph type="ftr" idx="11"/>
          </p:nvPr>
        </p:nvSpPr>
        <p:spPr>
          <a:xfrm>
            <a:off x="2691228" y="12328895"/>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1"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20"/>
          <p:cNvSpPr>
            <a:spLocks noGrp="1"/>
          </p:cNvSpPr>
          <p:nvPr>
            <p:ph type="sldNum" idx="12"/>
          </p:nvPr>
        </p:nvSpPr>
        <p:spPr>
          <a:xfrm>
            <a:off x="10758923"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pic>
        <p:nvPicPr>
          <p:cNvPr id="15" name="Google Shape;15;p20" descr="page1image34703392"/>
          <p:cNvPicPr preferRelativeResize="0"/>
          <p:nvPr/>
        </p:nvPicPr>
        <p:blipFill rotWithShape="1">
          <a:blip r:embed="rId11">
            <a:alphaModFix/>
          </a:blip>
          <a:srcRect/>
          <a:stretch/>
        </p:blipFill>
        <p:spPr>
          <a:xfrm>
            <a:off x="375169" y="6054587"/>
            <a:ext cx="1384300" cy="596900"/>
          </a:xfrm>
          <a:prstGeom prst="rect">
            <a:avLst/>
          </a:prstGeom>
          <a:noFill/>
          <a:ln>
            <a:noFill/>
          </a:ln>
        </p:spPr>
      </p:pic>
      <p:pic>
        <p:nvPicPr>
          <p:cNvPr id="16" name="Google Shape;16;p20" descr="page1image34703184"/>
          <p:cNvPicPr preferRelativeResize="0"/>
          <p:nvPr/>
        </p:nvPicPr>
        <p:blipFill rotWithShape="1">
          <a:blip r:embed="rId12">
            <a:alphaModFix/>
          </a:blip>
          <a:srcRect/>
          <a:stretch/>
        </p:blipFill>
        <p:spPr>
          <a:xfrm>
            <a:off x="1894587" y="6064250"/>
            <a:ext cx="673100" cy="673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1848076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Sam.e.Taylor@state.co.us" TargetMode="External"/><Relationship Id="rId2" Type="http://schemas.openxmlformats.org/officeDocument/2006/relationships/hyperlink" Target="http://www.climber-colorado.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3641" b="16521"/>
          <a:stretch/>
        </p:blipFill>
        <p:spPr>
          <a:xfrm>
            <a:off x="-15243" y="0"/>
            <a:ext cx="12207243" cy="6858000"/>
          </a:xfrm>
          <a:prstGeom prst="rect">
            <a:avLst/>
          </a:prstGeom>
          <a:noFill/>
          <a:ln>
            <a:noFill/>
          </a:ln>
        </p:spPr>
      </p:pic>
      <p:pic>
        <p:nvPicPr>
          <p:cNvPr id="85" name="Google Shape;85;p1" descr="page1image34703392"/>
          <p:cNvPicPr preferRelativeResize="0"/>
          <p:nvPr/>
        </p:nvPicPr>
        <p:blipFill rotWithShape="1">
          <a:blip r:embed="rId4">
            <a:alphaModFix/>
          </a:blip>
          <a:srcRect/>
          <a:stretch/>
        </p:blipFill>
        <p:spPr>
          <a:xfrm>
            <a:off x="185084" y="6044197"/>
            <a:ext cx="1384300" cy="596900"/>
          </a:xfrm>
          <a:prstGeom prst="rect">
            <a:avLst/>
          </a:prstGeom>
          <a:noFill/>
          <a:ln>
            <a:noFill/>
          </a:ln>
        </p:spPr>
      </p:pic>
      <p:pic>
        <p:nvPicPr>
          <p:cNvPr id="86" name="Google Shape;86;p1"/>
          <p:cNvPicPr preferRelativeResize="0"/>
          <p:nvPr/>
        </p:nvPicPr>
        <p:blipFill>
          <a:blip r:embed="rId5"/>
          <a:srcRect/>
          <a:stretch/>
        </p:blipFill>
        <p:spPr>
          <a:xfrm>
            <a:off x="1715154" y="6044197"/>
            <a:ext cx="671787" cy="673100"/>
          </a:xfrm>
          <a:prstGeom prst="rect">
            <a:avLst/>
          </a:prstGeom>
          <a:noFill/>
          <a:ln>
            <a:noFill/>
          </a:ln>
        </p:spPr>
      </p:pic>
      <p:sp>
        <p:nvSpPr>
          <p:cNvPr id="87" name="Google Shape;87;p1"/>
          <p:cNvSpPr txBox="1"/>
          <p:nvPr/>
        </p:nvSpPr>
        <p:spPr>
          <a:xfrm>
            <a:off x="2712432" y="3216887"/>
            <a:ext cx="7773293" cy="14700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6600" b="1" i="1" u="none" strike="noStrike" cap="none">
                <a:solidFill>
                  <a:srgbClr val="FFFFFF"/>
                </a:solidFill>
                <a:latin typeface="Trebuchet MS"/>
                <a:ea typeface="Trebuchet MS"/>
                <a:cs typeface="Trebuchet MS"/>
                <a:sym typeface="Trebuchet MS"/>
              </a:rPr>
              <a:t>LIMBER Loan Fund</a:t>
            </a:r>
            <a:endParaRPr/>
          </a:p>
        </p:txBody>
      </p:sp>
      <p:pic>
        <p:nvPicPr>
          <p:cNvPr id="88" name="Google Shape;88;p1"/>
          <p:cNvPicPr preferRelativeResize="0"/>
          <p:nvPr/>
        </p:nvPicPr>
        <p:blipFill rotWithShape="1">
          <a:blip r:embed="rId6">
            <a:alphaModFix/>
          </a:blip>
          <a:srcRect/>
          <a:stretch/>
        </p:blipFill>
        <p:spPr>
          <a:xfrm>
            <a:off x="687687" y="2320945"/>
            <a:ext cx="2726721" cy="2743200"/>
          </a:xfrm>
          <a:prstGeom prst="rect">
            <a:avLst/>
          </a:prstGeom>
          <a:noFill/>
          <a:ln>
            <a:noFill/>
          </a:ln>
        </p:spPr>
      </p:pic>
      <p:sp>
        <p:nvSpPr>
          <p:cNvPr id="89" name="Google Shape;89;p1"/>
          <p:cNvSpPr txBox="1"/>
          <p:nvPr/>
        </p:nvSpPr>
        <p:spPr>
          <a:xfrm>
            <a:off x="2851483" y="4154511"/>
            <a:ext cx="81971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Arial"/>
                <a:ea typeface="Arial"/>
                <a:cs typeface="Arial"/>
                <a:sym typeface="Arial"/>
              </a:rPr>
              <a:t>Colorado Loans to Increase Mainstreet Business Economic Recovery</a:t>
            </a:r>
            <a:endParaRPr/>
          </a:p>
        </p:txBody>
      </p:sp>
      <p:sp>
        <p:nvSpPr>
          <p:cNvPr id="90" name="Google Shape;90;p1"/>
          <p:cNvSpPr txBox="1"/>
          <p:nvPr/>
        </p:nvSpPr>
        <p:spPr>
          <a:xfrm>
            <a:off x="3398900" y="4407513"/>
            <a:ext cx="6400355" cy="1283408"/>
          </a:xfrm>
          <a:prstGeom prst="rect">
            <a:avLst/>
          </a:prstGeom>
          <a:noFill/>
          <a:ln>
            <a:noFill/>
          </a:ln>
        </p:spPr>
        <p:txBody>
          <a:bodyPr spcFirstLastPara="1" wrap="square" lIns="64275" tIns="32125" rIns="64275" bIns="32125" anchor="t" anchorCtr="0">
            <a:noAutofit/>
          </a:bodyPr>
          <a:lstStyle/>
          <a:p>
            <a:pPr marL="0" marR="0" lvl="0" indent="0" algn="ctr" rtl="0">
              <a:lnSpc>
                <a:spcPct val="100000"/>
              </a:lnSpc>
              <a:spcBef>
                <a:spcPts val="2953"/>
              </a:spcBef>
              <a:spcAft>
                <a:spcPts val="0"/>
              </a:spcAft>
              <a:buClr>
                <a:srgbClr val="FFFFFF"/>
              </a:buClr>
              <a:buSzPts val="3000"/>
              <a:buFont typeface="Trebuchet MS"/>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CLIMBER STAFF</a:t>
            </a:r>
          </a:p>
        </p:txBody>
      </p:sp>
      <p:sp>
        <p:nvSpPr>
          <p:cNvPr id="3" name="Text Placeholder 2"/>
          <p:cNvSpPr>
            <a:spLocks noGrp="1"/>
          </p:cNvSpPr>
          <p:nvPr>
            <p:ph type="body" idx="1"/>
          </p:nvPr>
        </p:nvSpPr>
        <p:spPr/>
        <p:txBody>
          <a:bodyPr/>
          <a:lstStyle/>
          <a:p>
            <a:pPr marL="0" lvl="0" indent="0" algn="ctr">
              <a:buNone/>
            </a:pPr>
            <a:r>
              <a:rPr lang="en-US" b="1" dirty="0"/>
              <a:t>Staff </a:t>
            </a:r>
          </a:p>
          <a:p>
            <a:pPr lvl="0"/>
            <a:r>
              <a:rPr lang="en-US" dirty="0"/>
              <a:t>At the start 	Mary Wickersham, Jeff Craft, and Sean Gould</a:t>
            </a:r>
          </a:p>
          <a:p>
            <a:pPr lvl="0"/>
            <a:r>
              <a:rPr lang="en-US" dirty="0"/>
              <a:t>2020-2022	Jim Eke</a:t>
            </a:r>
          </a:p>
          <a:p>
            <a:pPr lvl="0"/>
            <a:r>
              <a:rPr lang="en-US" dirty="0"/>
              <a:t>2023-2024	Sam Taylor</a:t>
            </a:r>
          </a:p>
          <a:p>
            <a:endParaRPr lang="en-US" dirty="0"/>
          </a:p>
        </p:txBody>
      </p:sp>
    </p:spTree>
    <p:extLst>
      <p:ext uri="{BB962C8B-B14F-4D97-AF65-F5344CB8AC3E}">
        <p14:creationId xmlns:p14="http://schemas.microsoft.com/office/powerpoint/2010/main" val="183786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8"/>
          <p:cNvSpPr txBox="1">
            <a:spLocks noGrp="1"/>
          </p:cNvSpPr>
          <p:nvPr>
            <p:ph type="title"/>
          </p:nvPr>
        </p:nvSpPr>
        <p:spPr>
          <a:xfrm>
            <a:off x="2231136" y="964692"/>
            <a:ext cx="7729728" cy="1188720"/>
          </a:xfrm>
          <a:prstGeom prst="rect">
            <a:avLst/>
          </a:prstGeom>
          <a:solidFill>
            <a:srgbClr val="FFFFFF"/>
          </a:solidFill>
          <a:ln w="31750" cap="sq" cmpd="sng">
            <a:solidFill>
              <a:srgbClr val="0070C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800"/>
              <a:buNone/>
            </a:pPr>
            <a:r>
              <a:rPr lang="en-US" dirty="0"/>
              <a:t> Fund Operation and loan products</a:t>
            </a:r>
            <a:endParaRPr dirty="0"/>
          </a:p>
        </p:txBody>
      </p:sp>
      <p:sp>
        <p:nvSpPr>
          <p:cNvPr id="245" name="Google Shape;245;p18"/>
          <p:cNvSpPr txBox="1">
            <a:spLocks noGrp="1"/>
          </p:cNvSpPr>
          <p:nvPr>
            <p:ph type="body" idx="1"/>
          </p:nvPr>
        </p:nvSpPr>
        <p:spPr>
          <a:xfrm>
            <a:off x="285373" y="2238964"/>
            <a:ext cx="7953022" cy="4327406"/>
          </a:xfrm>
          <a:prstGeom prst="rect">
            <a:avLst/>
          </a:prstGeom>
          <a:noFill/>
          <a:ln>
            <a:noFill/>
          </a:ln>
        </p:spPr>
        <p:txBody>
          <a:bodyPr spcFirstLastPara="1" wrap="square" lIns="91425" tIns="45700" rIns="91425" bIns="45700" anchor="t" anchorCtr="0">
            <a:normAutofit/>
          </a:bodyPr>
          <a:lstStyle/>
          <a:p>
            <a:pPr marL="114298" lvl="0" indent="0" algn="l" rtl="0">
              <a:lnSpc>
                <a:spcPct val="100000"/>
              </a:lnSpc>
              <a:spcBef>
                <a:spcPts val="1000"/>
              </a:spcBef>
              <a:spcAft>
                <a:spcPts val="0"/>
              </a:spcAft>
              <a:buSzPts val="1800"/>
              <a:buNone/>
            </a:pPr>
            <a:endParaRPr dirty="0"/>
          </a:p>
          <a:p>
            <a:pPr marL="114298" lvl="0" indent="0" algn="l" rtl="0">
              <a:lnSpc>
                <a:spcPct val="100000"/>
              </a:lnSpc>
              <a:spcBef>
                <a:spcPts val="1000"/>
              </a:spcBef>
              <a:spcAft>
                <a:spcPts val="0"/>
              </a:spcAft>
              <a:buSzPts val="1800"/>
              <a:buNone/>
            </a:pPr>
            <a:r>
              <a:rPr lang="en-US" dirty="0"/>
              <a:t>The operation of the fund will maximize strong underwriting by appropriately aligning success incentives with originating lenders using three loan products:</a:t>
            </a:r>
            <a:endParaRPr dirty="0">
              <a:latin typeface="Arial"/>
              <a:ea typeface="Arial"/>
              <a:cs typeface="Arial"/>
              <a:sym typeface="Arial"/>
            </a:endParaRPr>
          </a:p>
          <a:p>
            <a:pPr marL="914377" lvl="1" indent="-342891" algn="l" rtl="0">
              <a:lnSpc>
                <a:spcPct val="100000"/>
              </a:lnSpc>
              <a:spcBef>
                <a:spcPts val="1000"/>
              </a:spcBef>
              <a:spcAft>
                <a:spcPts val="0"/>
              </a:spcAft>
              <a:buSzPts val="1800"/>
              <a:buChar char="•"/>
            </a:pPr>
            <a:r>
              <a:rPr lang="en-US" dirty="0">
                <a:latin typeface="Arial"/>
                <a:ea typeface="Arial"/>
                <a:cs typeface="Arial"/>
                <a:sym typeface="Arial"/>
              </a:rPr>
              <a:t>Participation Loans</a:t>
            </a:r>
          </a:p>
          <a:p>
            <a:pPr marL="914377" lvl="1" indent="-342891" algn="l" rtl="0">
              <a:lnSpc>
                <a:spcPct val="100000"/>
              </a:lnSpc>
              <a:spcBef>
                <a:spcPts val="1000"/>
              </a:spcBef>
              <a:spcAft>
                <a:spcPts val="0"/>
              </a:spcAft>
              <a:buSzPts val="1800"/>
              <a:buChar char="•"/>
            </a:pPr>
            <a:r>
              <a:rPr lang="en-US" dirty="0">
                <a:latin typeface="Arial"/>
                <a:cs typeface="Arial"/>
                <a:sym typeface="Arial"/>
              </a:rPr>
              <a:t>Credit Enhancement Products</a:t>
            </a:r>
          </a:p>
          <a:p>
            <a:pPr marL="914377" lvl="1" indent="-342891" algn="l" rtl="0">
              <a:lnSpc>
                <a:spcPct val="100000"/>
              </a:lnSpc>
              <a:spcBef>
                <a:spcPts val="1000"/>
              </a:spcBef>
              <a:spcAft>
                <a:spcPts val="0"/>
              </a:spcAft>
              <a:buSzPts val="1800"/>
              <a:buChar char="•"/>
            </a:pPr>
            <a:r>
              <a:rPr lang="en-US" dirty="0">
                <a:latin typeface="Arial"/>
                <a:cs typeface="Arial"/>
                <a:sym typeface="Arial"/>
              </a:rPr>
              <a:t>Direct Lending by Nonprofit Lenders</a:t>
            </a:r>
            <a:endParaRPr dirty="0"/>
          </a:p>
          <a:p>
            <a:pPr marL="1371566" lvl="2" indent="-228590" algn="l" rtl="0">
              <a:lnSpc>
                <a:spcPct val="100000"/>
              </a:lnSpc>
              <a:spcBef>
                <a:spcPts val="1000"/>
              </a:spcBef>
              <a:spcAft>
                <a:spcPts val="0"/>
              </a:spcAft>
              <a:buSzPts val="1800"/>
              <a:buNone/>
            </a:pPr>
            <a:endParaRPr dirty="0"/>
          </a:p>
        </p:txBody>
      </p:sp>
      <p:sp>
        <p:nvSpPr>
          <p:cNvPr id="246" name="Google Shape;246;p18"/>
          <p:cNvSpPr txBox="1"/>
          <p:nvPr/>
        </p:nvSpPr>
        <p:spPr>
          <a:xfrm>
            <a:off x="8304028" y="2320144"/>
            <a:ext cx="3668232" cy="1954144"/>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1800" b="0" i="1" u="none" strike="noStrike" cap="none">
                <a:solidFill>
                  <a:srgbClr val="000000"/>
                </a:solidFill>
                <a:latin typeface="Arial"/>
                <a:ea typeface="Arial"/>
                <a:cs typeface="Arial"/>
                <a:sym typeface="Arial"/>
              </a:rPr>
              <a:t>“We want responsible borrowers. We want responsible lenders.” </a:t>
            </a:r>
            <a:endParaRPr/>
          </a:p>
          <a:p>
            <a:pPr marL="0" marR="0" lvl="0" indent="0" algn="l" rtl="0">
              <a:lnSpc>
                <a:spcPct val="90000"/>
              </a:lnSpc>
              <a:spcBef>
                <a:spcPts val="0"/>
              </a:spcBef>
              <a:spcAft>
                <a:spcPts val="0"/>
              </a:spcAft>
              <a:buNone/>
            </a:pPr>
            <a:endParaRPr sz="1400" b="0" i="1"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1400" b="0" i="1" u="none" strike="noStrike" cap="none">
                <a:solidFill>
                  <a:srgbClr val="000000"/>
                </a:solidFill>
                <a:latin typeface="Arial"/>
                <a:ea typeface="Arial"/>
                <a:cs typeface="Arial"/>
                <a:sym typeface="Arial"/>
              </a:rPr>
              <a:t>--Rep. Shannon Bird, CLIMBER bill sponsor</a:t>
            </a:r>
            <a:endParaRPr/>
          </a:p>
          <a:p>
            <a:pPr marL="0" marR="0" lvl="0" indent="0" algn="l" rtl="0">
              <a:lnSpc>
                <a:spcPct val="90000"/>
              </a:lnSpc>
              <a:spcBef>
                <a:spcPts val="0"/>
              </a:spcBef>
              <a:spcAft>
                <a:spcPts val="0"/>
              </a:spcAft>
              <a:buNone/>
            </a:pPr>
            <a:endParaRPr sz="1400" b="0" i="1"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1400" b="0" i="1" u="none" strike="noStrike" cap="none">
                <a:solidFill>
                  <a:srgbClr val="000000"/>
                </a:solidFill>
                <a:latin typeface="Arial"/>
                <a:ea typeface="Arial"/>
                <a:cs typeface="Arial"/>
                <a:sym typeface="Arial"/>
              </a:rPr>
              <a:t>--Denver Business Journal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p:cNvSpPr txBox="1">
            <a:spLocks noGrp="1"/>
          </p:cNvSpPr>
          <p:nvPr>
            <p:ph type="title"/>
          </p:nvPr>
        </p:nvSpPr>
        <p:spPr>
          <a:xfrm>
            <a:off x="1769282" y="474082"/>
            <a:ext cx="7729728" cy="1188720"/>
          </a:xfrm>
          <a:prstGeom prst="rect">
            <a:avLst/>
          </a:prstGeom>
          <a:solidFill>
            <a:srgbClr val="FFFFFF"/>
          </a:solidFill>
          <a:ln w="31750" cap="sq" cmpd="sng">
            <a:solidFill>
              <a:srgbClr val="0070C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800"/>
              <a:buNone/>
            </a:pPr>
            <a:r>
              <a:rPr lang="en-US" dirty="0"/>
              <a:t>Colorado Housing and Finance Authority</a:t>
            </a:r>
            <a:endParaRPr dirty="0"/>
          </a:p>
        </p:txBody>
      </p:sp>
      <p:sp>
        <p:nvSpPr>
          <p:cNvPr id="227" name="Google Shape;227;p16"/>
          <p:cNvSpPr txBox="1">
            <a:spLocks noGrp="1"/>
          </p:cNvSpPr>
          <p:nvPr>
            <p:ph type="body" idx="1"/>
          </p:nvPr>
        </p:nvSpPr>
        <p:spPr>
          <a:xfrm>
            <a:off x="285373" y="1662803"/>
            <a:ext cx="7529557" cy="4305419"/>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0" lvl="0" indent="0" algn="l" rtl="0">
              <a:spcBef>
                <a:spcPts val="1000"/>
              </a:spcBef>
              <a:spcAft>
                <a:spcPts val="0"/>
              </a:spcAft>
              <a:buSzPts val="1800"/>
              <a:buNone/>
            </a:pPr>
            <a:r>
              <a:rPr lang="en-US" dirty="0"/>
              <a:t>Strong CLIMBER loan program manager, Colorado Housing and Finance Authority (CHFA)</a:t>
            </a:r>
            <a:endParaRPr dirty="0"/>
          </a:p>
          <a:p>
            <a:pPr marL="457189" lvl="0" indent="-342891" algn="l" rtl="0">
              <a:spcBef>
                <a:spcPts val="1000"/>
              </a:spcBef>
              <a:spcAft>
                <a:spcPts val="0"/>
              </a:spcAft>
              <a:buSzPts val="1800"/>
              <a:buChar char="•"/>
            </a:pPr>
            <a:r>
              <a:rPr lang="en-US" dirty="0"/>
              <a:t>Experienced statewide small business financing support ($1.6 billion)</a:t>
            </a:r>
            <a:endParaRPr dirty="0"/>
          </a:p>
          <a:p>
            <a:pPr marL="457189" lvl="0" indent="-342891" algn="l" rtl="0">
              <a:spcBef>
                <a:spcPts val="1000"/>
              </a:spcBef>
              <a:spcAft>
                <a:spcPts val="0"/>
              </a:spcAft>
              <a:buSzPts val="1800"/>
              <a:buChar char="•"/>
            </a:pPr>
            <a:r>
              <a:rPr lang="en-US" dirty="0"/>
              <a:t>Active fund management, including managing for: </a:t>
            </a:r>
            <a:endParaRPr dirty="0"/>
          </a:p>
          <a:p>
            <a:pPr marL="914377" lvl="1" indent="-342891" algn="l" rtl="0">
              <a:spcBef>
                <a:spcPts val="1000"/>
              </a:spcBef>
              <a:spcAft>
                <a:spcPts val="0"/>
              </a:spcAft>
              <a:buSzPts val="1800"/>
              <a:buChar char="•"/>
            </a:pPr>
            <a:r>
              <a:rPr lang="en-US" dirty="0"/>
              <a:t>Compliance</a:t>
            </a:r>
            <a:endParaRPr dirty="0"/>
          </a:p>
          <a:p>
            <a:pPr marL="1371566" lvl="2" indent="-342891" algn="l" rtl="0">
              <a:spcBef>
                <a:spcPts val="1000"/>
              </a:spcBef>
              <a:spcAft>
                <a:spcPts val="0"/>
              </a:spcAft>
              <a:buSzPts val="1800"/>
              <a:buChar char="•"/>
            </a:pPr>
            <a:r>
              <a:rPr lang="en-US" dirty="0"/>
              <a:t>Statutory</a:t>
            </a:r>
          </a:p>
          <a:p>
            <a:pPr marL="1371566" lvl="2" indent="-342891" algn="l" rtl="0">
              <a:spcBef>
                <a:spcPts val="1000"/>
              </a:spcBef>
              <a:spcAft>
                <a:spcPts val="0"/>
              </a:spcAft>
              <a:buSzPts val="1800"/>
              <a:buChar char="•"/>
            </a:pPr>
            <a:r>
              <a:rPr lang="en-US" dirty="0"/>
              <a:t>Board Policy</a:t>
            </a:r>
            <a:endParaRPr dirty="0"/>
          </a:p>
          <a:p>
            <a:pPr marL="1371566" lvl="2" indent="-342891" algn="l" rtl="0">
              <a:spcBef>
                <a:spcPts val="1000"/>
              </a:spcBef>
              <a:spcAft>
                <a:spcPts val="0"/>
              </a:spcAft>
              <a:buSzPts val="1800"/>
              <a:buChar char="•"/>
            </a:pPr>
            <a:r>
              <a:rPr lang="en-US" dirty="0"/>
              <a:t>Impact targets</a:t>
            </a:r>
            <a:endParaRPr dirty="0">
              <a:highlight>
                <a:srgbClr val="FFFF00"/>
              </a:highlight>
            </a:endParaRPr>
          </a:p>
          <a:p>
            <a:pPr marL="914377" lvl="1" indent="-342891" algn="l" rtl="0">
              <a:spcBef>
                <a:spcPts val="1000"/>
              </a:spcBef>
              <a:spcAft>
                <a:spcPts val="0"/>
              </a:spcAft>
              <a:buSzPts val="1800"/>
              <a:buChar char="•"/>
            </a:pPr>
            <a:r>
              <a:rPr lang="en-US" dirty="0"/>
              <a:t>Financial—additional level of financial underwriting/oversight</a:t>
            </a:r>
          </a:p>
          <a:p>
            <a:pPr marL="1371577" lvl="2" indent="-342891"/>
            <a:r>
              <a:rPr lang="en-US" dirty="0"/>
              <a:t>Day to day management </a:t>
            </a:r>
          </a:p>
          <a:p>
            <a:pPr marL="1371577" lvl="2" indent="-342891"/>
            <a:r>
              <a:rPr lang="en-US" dirty="0"/>
              <a:t>Identifying and recruiting small business lenders</a:t>
            </a:r>
          </a:p>
          <a:p>
            <a:pPr marL="1371577" lvl="2" indent="-342891"/>
            <a:r>
              <a:rPr lang="en-US" dirty="0"/>
              <a:t>Investigating and underwriting lenders for the program</a:t>
            </a:r>
          </a:p>
          <a:p>
            <a:pPr marL="1371577" lvl="2" indent="-342891"/>
            <a:r>
              <a:rPr lang="en-US" dirty="0"/>
              <a:t>Collecting and remitting proceeds from loans</a:t>
            </a:r>
            <a:endParaRPr dirty="0"/>
          </a:p>
          <a:p>
            <a:pPr marL="914377" lvl="1" indent="-342891" algn="l" rtl="0">
              <a:spcBef>
                <a:spcPts val="1000"/>
              </a:spcBef>
              <a:spcAft>
                <a:spcPts val="0"/>
              </a:spcAft>
              <a:buSzPts val="1800"/>
              <a:buChar char="•"/>
            </a:pPr>
            <a:r>
              <a:rPr lang="en-US" dirty="0"/>
              <a:t>Overall fund financial stability</a:t>
            </a:r>
            <a:endParaRPr dirty="0"/>
          </a:p>
          <a:p>
            <a:pPr marL="0" lvl="0" indent="0" algn="l" rtl="0">
              <a:lnSpc>
                <a:spcPct val="90000"/>
              </a:lnSpc>
              <a:spcBef>
                <a:spcPts val="1000"/>
              </a:spcBef>
              <a:spcAft>
                <a:spcPts val="0"/>
              </a:spcAft>
              <a:buSzPts val="1800"/>
              <a:buNone/>
            </a:pPr>
            <a:endParaRPr dirty="0"/>
          </a:p>
          <a:p>
            <a:pPr marL="1371566" lvl="2" indent="-228590" algn="l" rtl="0">
              <a:lnSpc>
                <a:spcPct val="90000"/>
              </a:lnSpc>
              <a:spcBef>
                <a:spcPts val="1000"/>
              </a:spcBef>
              <a:spcAft>
                <a:spcPts val="0"/>
              </a:spcAft>
              <a:buSzPts val="1800"/>
              <a:buNone/>
            </a:pPr>
            <a:endParaRPr dirty="0"/>
          </a:p>
          <a:p>
            <a:pPr marL="914377" lvl="1" indent="-228591" algn="l" rtl="0">
              <a:lnSpc>
                <a:spcPct val="90000"/>
              </a:lnSpc>
              <a:spcBef>
                <a:spcPts val="1000"/>
              </a:spcBef>
              <a:spcAft>
                <a:spcPts val="0"/>
              </a:spcAft>
              <a:buSzPts val="1800"/>
              <a:buNone/>
            </a:pPr>
            <a:endParaRPr dirty="0"/>
          </a:p>
        </p:txBody>
      </p:sp>
      <p:sp>
        <p:nvSpPr>
          <p:cNvPr id="228" name="Google Shape;228;p16"/>
          <p:cNvSpPr txBox="1"/>
          <p:nvPr/>
        </p:nvSpPr>
        <p:spPr>
          <a:xfrm>
            <a:off x="7930279" y="1662801"/>
            <a:ext cx="3987209" cy="2150275"/>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29" name="Google Shape;229;p16"/>
          <p:cNvPicPr preferRelativeResize="0"/>
          <p:nvPr/>
        </p:nvPicPr>
        <p:blipFill>
          <a:blip r:embed="rId3">
            <a:extLst>
              <a:ext uri="{28A0092B-C50C-407E-A947-70E740481C1C}">
                <a14:useLocalDpi xmlns:a14="http://schemas.microsoft.com/office/drawing/2010/main" val="0"/>
              </a:ext>
            </a:extLst>
          </a:blip>
          <a:stretch>
            <a:fillRect/>
          </a:stretch>
        </p:blipFill>
        <p:spPr>
          <a:xfrm>
            <a:off x="8072341" y="1713065"/>
            <a:ext cx="3703083" cy="2068487"/>
          </a:xfrm>
          <a:prstGeom prst="rect">
            <a:avLst/>
          </a:prstGeom>
          <a:noFill/>
          <a:ln>
            <a:noFill/>
          </a:ln>
        </p:spPr>
      </p:pic>
      <p:pic>
        <p:nvPicPr>
          <p:cNvPr id="230" name="Google Shape;230;p16"/>
          <p:cNvPicPr preferRelativeResize="0"/>
          <p:nvPr/>
        </p:nvPicPr>
        <p:blipFill rotWithShape="1">
          <a:blip r:embed="rId4">
            <a:alphaModFix/>
          </a:blip>
          <a:srcRect/>
          <a:stretch/>
        </p:blipFill>
        <p:spPr>
          <a:xfrm>
            <a:off x="8048459" y="3863339"/>
            <a:ext cx="3869029" cy="2104883"/>
          </a:xfrm>
          <a:prstGeom prst="rect">
            <a:avLst/>
          </a:prstGeom>
          <a:noFill/>
          <a:ln>
            <a:noFill/>
          </a:ln>
        </p:spPr>
      </p:pic>
      <p:sp>
        <p:nvSpPr>
          <p:cNvPr id="231" name="Google Shape;231;p16"/>
          <p:cNvSpPr txBox="1"/>
          <p:nvPr/>
        </p:nvSpPr>
        <p:spPr>
          <a:xfrm>
            <a:off x="7930277" y="3849810"/>
            <a:ext cx="3987209" cy="2104883"/>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2241185" y="391936"/>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lvl="0">
              <a:buSzPts val="2800"/>
            </a:pPr>
            <a:r>
              <a:rPr lang="en-US" dirty="0"/>
              <a:t>Business Targets</a:t>
            </a:r>
            <a:endParaRPr dirty="0"/>
          </a:p>
        </p:txBody>
      </p:sp>
      <p:sp>
        <p:nvSpPr>
          <p:cNvPr id="252" name="Google Shape;252;p19"/>
          <p:cNvSpPr txBox="1">
            <a:spLocks noGrp="1"/>
          </p:cNvSpPr>
          <p:nvPr>
            <p:ph type="body" idx="1"/>
          </p:nvPr>
        </p:nvSpPr>
        <p:spPr>
          <a:xfrm>
            <a:off x="532563" y="1808704"/>
            <a:ext cx="7686900" cy="3847817"/>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228594" lvl="0" indent="-114293" algn="l" rtl="0">
              <a:lnSpc>
                <a:spcPct val="90000"/>
              </a:lnSpc>
              <a:spcBef>
                <a:spcPts val="1000"/>
              </a:spcBef>
              <a:spcAft>
                <a:spcPts val="0"/>
              </a:spcAft>
              <a:buSzPts val="1800"/>
              <a:buNone/>
            </a:pPr>
            <a:endParaRPr/>
          </a:p>
          <a:p>
            <a:pPr marL="457189" lvl="1" indent="-142236" algn="l" rtl="0">
              <a:lnSpc>
                <a:spcPct val="90000"/>
              </a:lnSpc>
              <a:spcBef>
                <a:spcPts val="1000"/>
              </a:spcBef>
              <a:spcAft>
                <a:spcPts val="0"/>
              </a:spcAft>
              <a:buSzPts val="1360"/>
              <a:buNone/>
            </a:pPr>
            <a:endParaRPr sz="1360"/>
          </a:p>
        </p:txBody>
      </p:sp>
      <p:sp>
        <p:nvSpPr>
          <p:cNvPr id="253" name="Google Shape;253;p19"/>
          <p:cNvSpPr txBox="1">
            <a:spLocks noGrp="1"/>
          </p:cNvSpPr>
          <p:nvPr>
            <p:ph type="body" idx="2"/>
          </p:nvPr>
        </p:nvSpPr>
        <p:spPr>
          <a:xfrm>
            <a:off x="8584019" y="2320144"/>
            <a:ext cx="2971027" cy="2145530"/>
          </a:xfrm>
          <a:prstGeom prst="rect">
            <a:avLst/>
          </a:prstGeom>
          <a:noFill/>
          <a:ln w="12700" cap="flat" cmpd="sng">
            <a:solidFill>
              <a:schemeClr val="accent1"/>
            </a:solidFill>
            <a:prstDash val="solid"/>
            <a:round/>
            <a:headEnd type="none" w="sm" len="sm"/>
            <a:tailEnd type="none" w="sm" len="sm"/>
          </a:ln>
        </p:spPr>
        <p:txBody>
          <a:bodyPr spcFirstLastPara="1" wrap="square" lIns="182880" tIns="91440" rIns="182880" bIns="91440" anchor="t" anchorCtr="0">
            <a:noAutofit/>
          </a:bodyPr>
          <a:lstStyle/>
          <a:p>
            <a:pPr marL="0" lvl="0" indent="0" algn="l" rtl="0">
              <a:lnSpc>
                <a:spcPct val="90000"/>
              </a:lnSpc>
              <a:spcBef>
                <a:spcPts val="0"/>
              </a:spcBef>
              <a:spcAft>
                <a:spcPts val="0"/>
              </a:spcAft>
              <a:buSzPts val="1530"/>
              <a:buNone/>
            </a:pPr>
            <a:endParaRPr lang="en-US" sz="1400" dirty="0"/>
          </a:p>
          <a:p>
            <a:pPr marL="91440" lvl="0" indent="0" algn="l" rtl="0">
              <a:lnSpc>
                <a:spcPct val="90000"/>
              </a:lnSpc>
              <a:spcBef>
                <a:spcPts val="0"/>
              </a:spcBef>
              <a:spcAft>
                <a:spcPts val="0"/>
              </a:spcAft>
              <a:buSzPts val="1530"/>
              <a:buNone/>
            </a:pPr>
            <a:r>
              <a:rPr lang="en-US" sz="1400" dirty="0"/>
              <a:t>The State, working with the State Banking Commissioner, has engaged regulators from the OCC and the Federal Reserve to receive input about CRA compliance, including identifying data that will be tracked and reported to lenders.</a:t>
            </a:r>
            <a:endParaRPr sz="1400" dirty="0"/>
          </a:p>
        </p:txBody>
      </p:sp>
      <p:sp>
        <p:nvSpPr>
          <p:cNvPr id="254" name="Google Shape;254;p19"/>
          <p:cNvSpPr txBox="1"/>
          <p:nvPr/>
        </p:nvSpPr>
        <p:spPr>
          <a:xfrm>
            <a:off x="636954" y="2021358"/>
            <a:ext cx="7496953" cy="3762754"/>
          </a:xfrm>
          <a:prstGeom prst="rect">
            <a:avLst/>
          </a:prstGeom>
          <a:noFill/>
          <a:ln>
            <a:noFill/>
          </a:ln>
        </p:spPr>
        <p:txBody>
          <a:bodyPr spcFirstLastPara="1" wrap="square" lIns="91425" tIns="45700" rIns="91425" bIns="45700" anchor="t" anchorCtr="0">
            <a:normAutofit/>
          </a:bodyPr>
          <a:lstStyle/>
          <a:p>
            <a:pPr marL="457189" marR="0" lvl="0" indent="-342891" algn="l" rtl="0">
              <a:lnSpc>
                <a:spcPct val="100000"/>
              </a:lnSpc>
              <a:spcBef>
                <a:spcPts val="1000"/>
              </a:spcBef>
              <a:spcAft>
                <a:spcPts val="0"/>
              </a:spcAft>
              <a:buClr>
                <a:schemeClr val="accent2"/>
              </a:buClr>
              <a:buSzPts val="1800"/>
              <a:buFont typeface="Arial"/>
              <a:buChar char="•"/>
            </a:pPr>
            <a:r>
              <a:rPr lang="en-US" sz="1800" b="0" i="0" u="none" strike="noStrike" cap="none" dirty="0">
                <a:solidFill>
                  <a:srgbClr val="262626"/>
                </a:solidFill>
                <a:latin typeface="Arial"/>
                <a:ea typeface="Arial"/>
                <a:cs typeface="Arial"/>
                <a:sym typeface="Arial"/>
              </a:rPr>
              <a:t>The program is designed to provide equitable access to capital for community development through small business across the state.</a:t>
            </a:r>
            <a:endParaRPr dirty="0"/>
          </a:p>
          <a:p>
            <a:pPr marL="457189" marR="0" lvl="0" indent="-342891" algn="l" rtl="0">
              <a:lnSpc>
                <a:spcPct val="100000"/>
              </a:lnSpc>
              <a:spcBef>
                <a:spcPts val="1000"/>
              </a:spcBef>
              <a:spcAft>
                <a:spcPts val="0"/>
              </a:spcAft>
              <a:buClr>
                <a:schemeClr val="accent2"/>
              </a:buClr>
              <a:buSzPts val="1800"/>
              <a:buFont typeface="Arial"/>
              <a:buChar char="•"/>
            </a:pPr>
            <a:r>
              <a:rPr lang="en-US" sz="1800" b="0" i="0" u="none" strike="noStrike" cap="none" dirty="0">
                <a:solidFill>
                  <a:srgbClr val="262626"/>
                </a:solidFill>
                <a:latin typeface="Arial"/>
                <a:ea typeface="Arial"/>
                <a:cs typeface="Arial"/>
                <a:sym typeface="Arial"/>
              </a:rPr>
              <a:t>CLIMBER incentivizes loans to small businesses that:</a:t>
            </a:r>
            <a:endParaRPr dirty="0"/>
          </a:p>
          <a:p>
            <a:pPr marL="914377" marR="0" lvl="1" indent="-342891" algn="l" rtl="0">
              <a:lnSpc>
                <a:spcPct val="100000"/>
              </a:lnSpc>
              <a:spcBef>
                <a:spcPts val="1000"/>
              </a:spcBef>
              <a:spcAft>
                <a:spcPts val="0"/>
              </a:spcAft>
              <a:buClr>
                <a:schemeClr val="accent2"/>
              </a:buClr>
              <a:buSzPts val="1800"/>
              <a:buChar char="•"/>
            </a:pPr>
            <a:r>
              <a:rPr lang="en-US" sz="1600" i="0" u="none" strike="noStrike" cap="none" dirty="0">
                <a:solidFill>
                  <a:srgbClr val="262626"/>
                </a:solidFill>
              </a:rPr>
              <a:t>Have fewer than </a:t>
            </a:r>
            <a:r>
              <a:rPr lang="en-US" sz="1600" dirty="0">
                <a:solidFill>
                  <a:srgbClr val="262626"/>
                </a:solidFill>
              </a:rPr>
              <a:t>100</a:t>
            </a:r>
            <a:r>
              <a:rPr lang="en-US" sz="1600" i="0" u="none" strike="noStrike" cap="none" dirty="0">
                <a:solidFill>
                  <a:srgbClr val="262626"/>
                </a:solidFill>
              </a:rPr>
              <a:t> employees (additional prioritization for businesses with less than $1M in annual gross revenues)</a:t>
            </a:r>
            <a:endParaRPr dirty="0"/>
          </a:p>
          <a:p>
            <a:pPr marL="914377" marR="0" lvl="1" indent="-342891" algn="l" rtl="0">
              <a:lnSpc>
                <a:spcPct val="100000"/>
              </a:lnSpc>
              <a:spcBef>
                <a:spcPts val="1000"/>
              </a:spcBef>
              <a:spcAft>
                <a:spcPts val="0"/>
              </a:spcAft>
              <a:buClr>
                <a:schemeClr val="accent2"/>
              </a:buClr>
              <a:buSzPts val="1800"/>
              <a:buChar char="•"/>
            </a:pPr>
            <a:r>
              <a:rPr lang="en-US" sz="1600" i="0" u="none" strike="noStrike" cap="none" dirty="0">
                <a:solidFill>
                  <a:srgbClr val="262626"/>
                </a:solidFill>
              </a:rPr>
              <a:t>Are in low-moderate income geographies</a:t>
            </a:r>
            <a:endParaRPr dirty="0"/>
          </a:p>
          <a:p>
            <a:pPr marL="914377" marR="0" lvl="1" indent="-342891" algn="l" rtl="0">
              <a:lnSpc>
                <a:spcPct val="100000"/>
              </a:lnSpc>
              <a:spcBef>
                <a:spcPts val="1000"/>
              </a:spcBef>
              <a:spcAft>
                <a:spcPts val="0"/>
              </a:spcAft>
              <a:buClr>
                <a:schemeClr val="accent2"/>
              </a:buClr>
              <a:buSzPts val="1800"/>
              <a:buChar char="•"/>
            </a:pPr>
            <a:r>
              <a:rPr lang="en-US" sz="1600" i="0" u="none" strike="noStrike" cap="none" dirty="0">
                <a:solidFill>
                  <a:srgbClr val="262626"/>
                </a:solidFill>
              </a:rPr>
              <a:t>Are in distressed and underserved nonmetropolitan geographies</a:t>
            </a:r>
            <a:endParaRPr dirty="0"/>
          </a:p>
          <a:p>
            <a:pPr marL="457189" marR="0" lvl="0" indent="-342891" algn="l" rtl="0">
              <a:lnSpc>
                <a:spcPct val="100000"/>
              </a:lnSpc>
              <a:spcBef>
                <a:spcPts val="1000"/>
              </a:spcBef>
              <a:spcAft>
                <a:spcPts val="0"/>
              </a:spcAft>
              <a:buClr>
                <a:schemeClr val="accent2"/>
              </a:buClr>
              <a:buSzPts val="1800"/>
              <a:buFont typeface="Arial"/>
              <a:buChar char="•"/>
            </a:pPr>
            <a:r>
              <a:rPr lang="en-US" sz="1800" b="0" i="0" u="none" strike="noStrike" cap="none" dirty="0">
                <a:solidFill>
                  <a:srgbClr val="262626"/>
                </a:solidFill>
                <a:latin typeface="Arial"/>
                <a:ea typeface="Arial"/>
                <a:cs typeface="Arial"/>
                <a:sym typeface="Arial"/>
              </a:rPr>
              <a:t>In addition, the CLIMBER program will deploy capital through CDFIs and other non-profit lenders.</a:t>
            </a:r>
            <a:endParaRPr dirty="0"/>
          </a:p>
          <a:p>
            <a:pPr marL="457189" marR="0" lvl="0" indent="-228590" algn="l" rtl="0">
              <a:lnSpc>
                <a:spcPct val="100000"/>
              </a:lnSpc>
              <a:spcBef>
                <a:spcPts val="1000"/>
              </a:spcBef>
              <a:spcAft>
                <a:spcPts val="0"/>
              </a:spcAft>
              <a:buClr>
                <a:schemeClr val="accent2"/>
              </a:buClr>
              <a:buSzPts val="1800"/>
              <a:buFont typeface="Arial"/>
              <a:buNone/>
            </a:pPr>
            <a:endParaRPr sz="1800" b="0" i="0" u="none" strike="noStrike" cap="none" dirty="0">
              <a:solidFill>
                <a:srgbClr val="262626"/>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0"/>
          <p:cNvSpPr txBox="1">
            <a:spLocks noGrp="1"/>
          </p:cNvSpPr>
          <p:nvPr>
            <p:ph type="title"/>
          </p:nvPr>
        </p:nvSpPr>
        <p:spPr>
          <a:xfrm>
            <a:off x="2241185" y="391936"/>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dirty="0"/>
              <a:t>Business Requirements and Loan Terms</a:t>
            </a:r>
            <a:endParaRPr dirty="0"/>
          </a:p>
        </p:txBody>
      </p:sp>
      <p:sp>
        <p:nvSpPr>
          <p:cNvPr id="179" name="Google Shape;179;p10"/>
          <p:cNvSpPr txBox="1">
            <a:spLocks noGrp="1"/>
          </p:cNvSpPr>
          <p:nvPr>
            <p:ph type="body" idx="1"/>
          </p:nvPr>
        </p:nvSpPr>
        <p:spPr>
          <a:xfrm>
            <a:off x="532563" y="1808704"/>
            <a:ext cx="7686900" cy="4076457"/>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114298" lvl="0" indent="0" algn="l" rtl="0">
              <a:lnSpc>
                <a:spcPct val="100000"/>
              </a:lnSpc>
              <a:spcBef>
                <a:spcPts val="1000"/>
              </a:spcBef>
              <a:spcAft>
                <a:spcPts val="0"/>
              </a:spcAft>
              <a:buSzPts val="1800"/>
              <a:buNone/>
            </a:pPr>
            <a:r>
              <a:rPr lang="en-US" dirty="0"/>
              <a:t>Qualifying businesses have:</a:t>
            </a:r>
            <a:endParaRPr dirty="0"/>
          </a:p>
          <a:p>
            <a:pPr marL="914377" lvl="1" indent="-342891" algn="l" rtl="0">
              <a:lnSpc>
                <a:spcPct val="100000"/>
              </a:lnSpc>
              <a:spcBef>
                <a:spcPts val="1000"/>
              </a:spcBef>
              <a:spcAft>
                <a:spcPts val="0"/>
              </a:spcAft>
              <a:buSzPts val="1800"/>
              <a:buChar char="•"/>
            </a:pPr>
            <a:r>
              <a:rPr lang="en-US" dirty="0"/>
              <a:t>Between 1-99 employees</a:t>
            </a:r>
            <a:endParaRPr dirty="0"/>
          </a:p>
          <a:p>
            <a:pPr marL="914377" lvl="1" indent="-342891" algn="l" rtl="0">
              <a:lnSpc>
                <a:spcPct val="100000"/>
              </a:lnSpc>
              <a:spcBef>
                <a:spcPts val="1000"/>
              </a:spcBef>
              <a:spcAft>
                <a:spcPts val="0"/>
              </a:spcAft>
              <a:buSzPts val="1800"/>
              <a:buChar char="•"/>
            </a:pPr>
            <a:r>
              <a:rPr lang="en-US" dirty="0"/>
              <a:t>One-year positive EBITDA </a:t>
            </a:r>
          </a:p>
          <a:p>
            <a:pPr marL="914377" lvl="1" indent="-342891" algn="l" rtl="0">
              <a:lnSpc>
                <a:spcPct val="100000"/>
              </a:lnSpc>
              <a:spcBef>
                <a:spcPts val="1000"/>
              </a:spcBef>
              <a:spcAft>
                <a:spcPts val="0"/>
              </a:spcAft>
              <a:buSzPts val="1800"/>
              <a:buChar char="•"/>
            </a:pPr>
            <a:r>
              <a:rPr lang="en-US" dirty="0"/>
              <a:t>Debt service coverage ratio of at least 1:1 in the last five years</a:t>
            </a:r>
            <a:br>
              <a:rPr lang="en-US" dirty="0"/>
            </a:br>
            <a:r>
              <a:rPr lang="en-US" dirty="0"/>
              <a:t>  </a:t>
            </a:r>
            <a:endParaRPr dirty="0"/>
          </a:p>
          <a:p>
            <a:pPr marL="114298" lvl="0" indent="0" algn="l" rtl="0">
              <a:lnSpc>
                <a:spcPct val="100000"/>
              </a:lnSpc>
              <a:spcBef>
                <a:spcPts val="1000"/>
              </a:spcBef>
              <a:spcAft>
                <a:spcPts val="0"/>
              </a:spcAft>
              <a:buSzPts val="1800"/>
              <a:buNone/>
            </a:pPr>
            <a:r>
              <a:rPr lang="en-US" dirty="0"/>
              <a:t>Key business loan terms include</a:t>
            </a:r>
            <a:endParaRPr dirty="0"/>
          </a:p>
          <a:p>
            <a:pPr marL="914377" lvl="1" indent="-342891" algn="l" rtl="0">
              <a:lnSpc>
                <a:spcPct val="100000"/>
              </a:lnSpc>
              <a:spcBef>
                <a:spcPts val="1000"/>
              </a:spcBef>
              <a:spcAft>
                <a:spcPts val="0"/>
              </a:spcAft>
              <a:buSzPts val="1800"/>
              <a:buChar char="•"/>
            </a:pPr>
            <a:r>
              <a:rPr lang="en-US" dirty="0"/>
              <a:t>below market interest rate ( 4%-6.32% set by the board for each tranche)</a:t>
            </a:r>
            <a:endParaRPr dirty="0"/>
          </a:p>
          <a:p>
            <a:pPr marL="914377" lvl="1" indent="-342891" algn="l" rtl="0">
              <a:lnSpc>
                <a:spcPct val="100000"/>
              </a:lnSpc>
              <a:spcBef>
                <a:spcPts val="1000"/>
              </a:spcBef>
              <a:spcAft>
                <a:spcPts val="0"/>
              </a:spcAft>
              <a:buSzPts val="1800"/>
              <a:buChar char="•"/>
            </a:pPr>
            <a:r>
              <a:rPr lang="en-US" dirty="0"/>
              <a:t>payment deferrals for up to one year</a:t>
            </a:r>
            <a:endParaRPr dirty="0"/>
          </a:p>
          <a:p>
            <a:pPr marL="914377" lvl="1" indent="-342891" algn="l" rtl="0">
              <a:lnSpc>
                <a:spcPct val="100000"/>
              </a:lnSpc>
              <a:spcBef>
                <a:spcPts val="1000"/>
              </a:spcBef>
              <a:spcAft>
                <a:spcPts val="0"/>
              </a:spcAft>
              <a:buSzPts val="1800"/>
              <a:buChar char="•"/>
            </a:pPr>
            <a:r>
              <a:rPr lang="en-US" dirty="0"/>
              <a:t>maturities of up to 10 years</a:t>
            </a:r>
            <a:endParaRPr dirty="0"/>
          </a:p>
          <a:p>
            <a:pPr marL="914377" lvl="1" indent="-342891" algn="l" rtl="0">
              <a:lnSpc>
                <a:spcPct val="100000"/>
              </a:lnSpc>
              <a:spcBef>
                <a:spcPts val="1000"/>
              </a:spcBef>
              <a:spcAft>
                <a:spcPts val="0"/>
              </a:spcAft>
              <a:buSzPts val="1800"/>
              <a:buChar char="•"/>
            </a:pPr>
            <a:r>
              <a:rPr lang="en-US" dirty="0"/>
              <a:t>loan sizes between $10K-$500K</a:t>
            </a:r>
            <a:endParaRPr dirty="0"/>
          </a:p>
          <a:p>
            <a:pPr marL="0" lvl="0" indent="0" algn="l" rtl="0">
              <a:lnSpc>
                <a:spcPct val="90000"/>
              </a:lnSpc>
              <a:spcBef>
                <a:spcPts val="1000"/>
              </a:spcBef>
              <a:spcAft>
                <a:spcPts val="0"/>
              </a:spcAft>
              <a:buSzPts val="1800"/>
              <a:buNone/>
            </a:pPr>
            <a:endParaRPr dirty="0"/>
          </a:p>
          <a:p>
            <a:pPr marL="228594" lvl="0" indent="-114293" algn="l" rtl="0">
              <a:lnSpc>
                <a:spcPct val="90000"/>
              </a:lnSpc>
              <a:spcBef>
                <a:spcPts val="1000"/>
              </a:spcBef>
              <a:spcAft>
                <a:spcPts val="0"/>
              </a:spcAft>
              <a:buSzPts val="1800"/>
              <a:buNone/>
            </a:pPr>
            <a:endParaRPr dirty="0"/>
          </a:p>
          <a:p>
            <a:pPr marL="457189" lvl="1" indent="-142236" algn="l" rtl="0">
              <a:lnSpc>
                <a:spcPct val="90000"/>
              </a:lnSpc>
              <a:spcBef>
                <a:spcPts val="1000"/>
              </a:spcBef>
              <a:spcAft>
                <a:spcPts val="0"/>
              </a:spcAft>
              <a:buSzPts val="1360"/>
              <a:buNone/>
            </a:pPr>
            <a:endParaRPr sz="1360" dirty="0"/>
          </a:p>
        </p:txBody>
      </p:sp>
      <p:sp>
        <p:nvSpPr>
          <p:cNvPr id="180" name="Google Shape;180;p10"/>
          <p:cNvSpPr txBox="1">
            <a:spLocks noGrp="1"/>
          </p:cNvSpPr>
          <p:nvPr>
            <p:ph type="body" idx="2"/>
          </p:nvPr>
        </p:nvSpPr>
        <p:spPr>
          <a:xfrm>
            <a:off x="8513901" y="1808702"/>
            <a:ext cx="3143400" cy="4076457"/>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30"/>
              <a:buNone/>
            </a:pPr>
            <a:endParaRPr sz="1531" dirty="0"/>
          </a:p>
          <a:p>
            <a:pPr marL="0" lvl="0" indent="0" algn="l" rtl="0">
              <a:lnSpc>
                <a:spcPct val="90000"/>
              </a:lnSpc>
              <a:spcBef>
                <a:spcPts val="0"/>
              </a:spcBef>
              <a:spcAft>
                <a:spcPts val="0"/>
              </a:spcAft>
              <a:buSzPts val="1530"/>
              <a:buNone/>
            </a:pPr>
            <a:r>
              <a:rPr lang="en-US" sz="1531" dirty="0"/>
              <a:t>Allocation and Prioritization</a:t>
            </a:r>
            <a:endParaRPr dirty="0"/>
          </a:p>
          <a:p>
            <a:pPr marL="0" lvl="0" indent="0" algn="l" rtl="0">
              <a:lnSpc>
                <a:spcPct val="90000"/>
              </a:lnSpc>
              <a:spcBef>
                <a:spcPts val="0"/>
              </a:spcBef>
              <a:spcAft>
                <a:spcPts val="0"/>
              </a:spcAft>
              <a:buSzPts val="1530"/>
              <a:buNone/>
            </a:pPr>
            <a:endParaRPr sz="1531" dirty="0"/>
          </a:p>
          <a:p>
            <a:pPr marL="0" lvl="0" indent="0" algn="l" rtl="0">
              <a:lnSpc>
                <a:spcPct val="90000"/>
              </a:lnSpc>
              <a:spcBef>
                <a:spcPts val="0"/>
              </a:spcBef>
              <a:spcAft>
                <a:spcPts val="0"/>
              </a:spcAft>
              <a:buSzPts val="1530"/>
              <a:buNone/>
            </a:pPr>
            <a:r>
              <a:rPr lang="en-US" sz="1531" dirty="0"/>
              <a:t>The program will make capital available to all 64 counties for initial period (unused portions then revert to the general pool).</a:t>
            </a:r>
            <a:endParaRPr dirty="0"/>
          </a:p>
          <a:p>
            <a:pPr marL="0" lvl="0" indent="0" algn="l" rtl="0">
              <a:lnSpc>
                <a:spcPct val="90000"/>
              </a:lnSpc>
              <a:spcBef>
                <a:spcPts val="0"/>
              </a:spcBef>
              <a:spcAft>
                <a:spcPts val="0"/>
              </a:spcAft>
              <a:buSzPts val="1530"/>
              <a:buNone/>
            </a:pPr>
            <a:endParaRPr sz="1531" dirty="0"/>
          </a:p>
          <a:p>
            <a:pPr marL="0" lvl="0" indent="0" algn="l" rtl="0">
              <a:lnSpc>
                <a:spcPct val="90000"/>
              </a:lnSpc>
              <a:spcBef>
                <a:spcPts val="0"/>
              </a:spcBef>
              <a:spcAft>
                <a:spcPts val="0"/>
              </a:spcAft>
              <a:buSzPts val="1530"/>
              <a:buNone/>
            </a:pPr>
            <a:r>
              <a:rPr lang="en-US" sz="1531" dirty="0"/>
              <a:t>Marketing for the program is targeting (based on benchmarks):</a:t>
            </a:r>
            <a:endParaRPr dirty="0"/>
          </a:p>
          <a:p>
            <a:pPr marL="285750" lvl="0" indent="-285750" algn="l" rtl="0">
              <a:lnSpc>
                <a:spcPct val="90000"/>
              </a:lnSpc>
              <a:spcBef>
                <a:spcPts val="0"/>
              </a:spcBef>
              <a:spcAft>
                <a:spcPts val="0"/>
              </a:spcAft>
              <a:buSzPts val="1530"/>
              <a:buChar char="•"/>
            </a:pPr>
            <a:r>
              <a:rPr lang="en-US" sz="1531" dirty="0"/>
              <a:t>Women owned businesses</a:t>
            </a:r>
            <a:endParaRPr dirty="0"/>
          </a:p>
          <a:p>
            <a:pPr marL="285750" lvl="0" indent="-285750" algn="l" rtl="0">
              <a:lnSpc>
                <a:spcPct val="90000"/>
              </a:lnSpc>
              <a:spcBef>
                <a:spcPts val="0"/>
              </a:spcBef>
              <a:spcAft>
                <a:spcPts val="0"/>
              </a:spcAft>
              <a:buSzPts val="1530"/>
              <a:buChar char="•"/>
            </a:pPr>
            <a:r>
              <a:rPr lang="en-US" sz="1531" dirty="0"/>
              <a:t>Minority owned businesses</a:t>
            </a:r>
            <a:endParaRPr dirty="0"/>
          </a:p>
          <a:p>
            <a:pPr marL="285750" lvl="0" indent="-285750" algn="l" rtl="0">
              <a:lnSpc>
                <a:spcPct val="90000"/>
              </a:lnSpc>
              <a:spcBef>
                <a:spcPts val="0"/>
              </a:spcBef>
              <a:spcAft>
                <a:spcPts val="0"/>
              </a:spcAft>
              <a:buSzPts val="1530"/>
              <a:buChar char="•"/>
            </a:pPr>
            <a:r>
              <a:rPr lang="en-US" sz="1531" dirty="0"/>
              <a:t>Veteran owned businesses</a:t>
            </a:r>
            <a:endParaRPr dirty="0"/>
          </a:p>
          <a:p>
            <a:pPr marL="285750" lvl="0" indent="-285750" algn="l" rtl="0">
              <a:lnSpc>
                <a:spcPct val="90000"/>
              </a:lnSpc>
              <a:spcBef>
                <a:spcPts val="0"/>
              </a:spcBef>
              <a:spcAft>
                <a:spcPts val="0"/>
              </a:spcAft>
              <a:buSzPts val="1530"/>
              <a:buChar char="•"/>
            </a:pPr>
            <a:r>
              <a:rPr lang="en-US" sz="1531" dirty="0"/>
              <a:t>Rural businesses</a:t>
            </a:r>
            <a:endParaRPr dirty="0"/>
          </a:p>
          <a:p>
            <a:pPr marL="285750" lvl="0" indent="-285750" algn="l" rtl="0">
              <a:lnSpc>
                <a:spcPct val="90000"/>
              </a:lnSpc>
              <a:spcBef>
                <a:spcPts val="0"/>
              </a:spcBef>
              <a:spcAft>
                <a:spcPts val="0"/>
              </a:spcAft>
              <a:buSzPts val="1530"/>
              <a:buChar char="•"/>
            </a:pPr>
            <a:r>
              <a:rPr lang="en-US" sz="1531" dirty="0"/>
              <a:t>Businesses in low-to-moderate income areas</a:t>
            </a:r>
            <a:endParaRPr dirty="0"/>
          </a:p>
          <a:p>
            <a:pPr marL="285750" lvl="0" indent="-285750" algn="l" rtl="0">
              <a:lnSpc>
                <a:spcPct val="90000"/>
              </a:lnSpc>
              <a:spcBef>
                <a:spcPts val="0"/>
              </a:spcBef>
              <a:spcAft>
                <a:spcPts val="0"/>
              </a:spcAft>
              <a:buSzPts val="1530"/>
              <a:buChar char="•"/>
            </a:pPr>
            <a:r>
              <a:rPr lang="en-US" sz="1531" dirty="0"/>
              <a:t>Businesses in distressed and underserved areas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and Brand Awareness</a:t>
            </a:r>
          </a:p>
        </p:txBody>
      </p:sp>
      <p:sp>
        <p:nvSpPr>
          <p:cNvPr id="3" name="Text Placeholder 2"/>
          <p:cNvSpPr>
            <a:spLocks noGrp="1"/>
          </p:cNvSpPr>
          <p:nvPr>
            <p:ph type="body" idx="1"/>
          </p:nvPr>
        </p:nvSpPr>
        <p:spPr>
          <a:xfrm>
            <a:off x="2231136" y="2638047"/>
            <a:ext cx="7729728" cy="2855442"/>
          </a:xfrm>
        </p:spPr>
        <p:txBody>
          <a:bodyPr/>
          <a:lstStyle/>
          <a:p>
            <a:pPr marL="114300" indent="0">
              <a:buNone/>
            </a:pPr>
            <a:r>
              <a:rPr lang="en-US" dirty="0"/>
              <a:t>Two rounds of marketing by Kernel Core Messaging</a:t>
            </a:r>
          </a:p>
          <a:p>
            <a:r>
              <a:rPr lang="en-US" dirty="0"/>
              <a:t>2021</a:t>
            </a:r>
          </a:p>
          <a:p>
            <a:pPr lvl="1"/>
            <a:r>
              <a:rPr lang="en-US" dirty="0"/>
              <a:t>A mix of TV, radio, digital, and print in both Spanish and English</a:t>
            </a:r>
          </a:p>
          <a:p>
            <a:r>
              <a:rPr lang="en-US" dirty="0"/>
              <a:t>2023</a:t>
            </a:r>
          </a:p>
          <a:p>
            <a:pPr lvl="1"/>
            <a:r>
              <a:rPr lang="en-US" dirty="0"/>
              <a:t>Another mix of TV, radio, digital, and print in Spanish and English	</a:t>
            </a:r>
          </a:p>
          <a:p>
            <a:pPr lvl="1"/>
            <a:r>
              <a:rPr lang="en-US" dirty="0"/>
              <a:t>Wide reach using Amazon partners </a:t>
            </a:r>
          </a:p>
        </p:txBody>
      </p:sp>
    </p:spTree>
    <p:extLst>
      <p:ext uri="{BB962C8B-B14F-4D97-AF65-F5344CB8AC3E}">
        <p14:creationId xmlns:p14="http://schemas.microsoft.com/office/powerpoint/2010/main" val="179384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D5C7-BE69-63C6-10AA-9DC5AA05785A}"/>
              </a:ext>
            </a:extLst>
          </p:cNvPr>
          <p:cNvSpPr>
            <a:spLocks noGrp="1"/>
          </p:cNvSpPr>
          <p:nvPr>
            <p:ph type="title"/>
          </p:nvPr>
        </p:nvSpPr>
        <p:spPr>
          <a:xfrm>
            <a:off x="677334" y="609600"/>
            <a:ext cx="8596668" cy="598098"/>
          </a:xfrm>
        </p:spPr>
        <p:txBody>
          <a:bodyPr>
            <a:normAutofit fontScale="90000"/>
          </a:bodyPr>
          <a:lstStyle/>
          <a:p>
            <a:r>
              <a:rPr lang="en-US" b="1" dirty="0">
                <a:latin typeface="Raleway Medium" panose="020B0603030101060003" pitchFamily="34" charset="0"/>
              </a:rPr>
              <a:t/>
            </a:r>
            <a:br>
              <a:rPr lang="en-US" b="1" dirty="0">
                <a:latin typeface="Raleway Medium" panose="020B0603030101060003" pitchFamily="34" charset="0"/>
              </a:rPr>
            </a:br>
            <a:endParaRPr lang="en-US" dirty="0"/>
          </a:p>
        </p:txBody>
      </p:sp>
      <p:sp>
        <p:nvSpPr>
          <p:cNvPr id="3" name="Content Placeholder 2">
            <a:extLst>
              <a:ext uri="{FF2B5EF4-FFF2-40B4-BE49-F238E27FC236}">
                <a16:creationId xmlns:a16="http://schemas.microsoft.com/office/drawing/2014/main" id="{AA21C74A-3D97-D26B-0932-97AF32FFA855}"/>
              </a:ext>
            </a:extLst>
          </p:cNvPr>
          <p:cNvSpPr>
            <a:spLocks noGrp="1"/>
          </p:cNvSpPr>
          <p:nvPr>
            <p:ph idx="1"/>
          </p:nvPr>
        </p:nvSpPr>
        <p:spPr>
          <a:xfrm>
            <a:off x="677334" y="1930401"/>
            <a:ext cx="8596668" cy="4110962"/>
          </a:xfrm>
        </p:spPr>
        <p:txBody>
          <a:bodyPr>
            <a:normAutofit/>
          </a:bodyPr>
          <a:lstStyle/>
          <a:p>
            <a:pPr marL="0" indent="0">
              <a:buNone/>
            </a:pPr>
            <a:r>
              <a:rPr lang="en-US" b="1" dirty="0">
                <a:latin typeface="Raleway Medium" panose="020B0603030101060003" pitchFamily="34" charset="0"/>
              </a:rPr>
              <a:t>Gross Impressions by Tactic</a:t>
            </a:r>
          </a:p>
          <a:p>
            <a:r>
              <a:rPr lang="en-US" sz="1400" b="1" u="sng" dirty="0">
                <a:latin typeface="Raleway Medium" panose="020B0603030101060003" pitchFamily="34" charset="0"/>
              </a:rPr>
              <a:t>Television</a:t>
            </a:r>
          </a:p>
          <a:p>
            <a:pPr marL="0" indent="0">
              <a:buNone/>
            </a:pPr>
            <a:r>
              <a:rPr lang="en-US" sz="1400" dirty="0">
                <a:latin typeface="Raleway Medium" panose="020B0603030101060003" pitchFamily="34" charset="0"/>
              </a:rPr>
              <a:t>	Impressions English: 	5,067,100			Impressions Spanish: 	   1,017,700</a:t>
            </a:r>
          </a:p>
          <a:p>
            <a:pPr marL="0" indent="0">
              <a:buNone/>
            </a:pPr>
            <a:r>
              <a:rPr lang="en-US" sz="1400" dirty="0">
                <a:latin typeface="Raleway Medium" panose="020B0603030101060003" pitchFamily="34" charset="0"/>
              </a:rPr>
              <a:t>	Budget English: 		$90,000			Budget Spanish:		   $37,000</a:t>
            </a:r>
          </a:p>
          <a:p>
            <a:r>
              <a:rPr lang="en-US" sz="1400" b="1" u="sng" dirty="0">
                <a:latin typeface="Raleway Medium" panose="020B0603030101060003" pitchFamily="34" charset="0"/>
              </a:rPr>
              <a:t>Digital	</a:t>
            </a:r>
          </a:p>
          <a:p>
            <a:pPr marL="0" indent="0">
              <a:buNone/>
            </a:pPr>
            <a:r>
              <a:rPr lang="en-US" sz="1400" b="1" dirty="0">
                <a:latin typeface="Raleway Medium" panose="020B0603030101060003" pitchFamily="34" charset="0"/>
              </a:rPr>
              <a:t>	</a:t>
            </a:r>
            <a:r>
              <a:rPr lang="en-US" sz="1400" dirty="0">
                <a:latin typeface="Raleway Medium" panose="020B0603030101060003" pitchFamily="34" charset="0"/>
              </a:rPr>
              <a:t>Impressions: 		3,941,418			Budget Digital: 	    	   $45,000</a:t>
            </a:r>
          </a:p>
          <a:p>
            <a:r>
              <a:rPr lang="en-US" sz="1400" b="1" u="sng" dirty="0">
                <a:latin typeface="Raleway Medium" panose="020B0603030101060003" pitchFamily="34" charset="0"/>
              </a:rPr>
              <a:t>Comcast/Dish</a:t>
            </a:r>
          </a:p>
          <a:p>
            <a:pPr marL="0" indent="0">
              <a:buNone/>
            </a:pPr>
            <a:r>
              <a:rPr lang="en-US" sz="1400" b="1" dirty="0">
                <a:latin typeface="Raleway Medium" panose="020B0603030101060003" pitchFamily="34" charset="0"/>
              </a:rPr>
              <a:t>	</a:t>
            </a:r>
            <a:r>
              <a:rPr lang="en-US" sz="1400" dirty="0">
                <a:latin typeface="Raleway Medium" panose="020B0603030101060003" pitchFamily="34" charset="0"/>
              </a:rPr>
              <a:t>Impressions:		6,574,626			Budget Comcast/Dish: $86,000</a:t>
            </a:r>
          </a:p>
          <a:p>
            <a:r>
              <a:rPr lang="en-US" sz="1400" b="1" u="sng" dirty="0">
                <a:latin typeface="Raleway Medium" panose="020B0603030101060003" pitchFamily="34" charset="0"/>
              </a:rPr>
              <a:t>Radio </a:t>
            </a:r>
            <a:r>
              <a:rPr lang="en-US" sz="1400" b="1" i="1" u="sng" dirty="0">
                <a:latin typeface="Raleway Medium" panose="020B0603030101060003" pitchFamily="34" charset="0"/>
              </a:rPr>
              <a:t>Ranked</a:t>
            </a:r>
          </a:p>
          <a:p>
            <a:pPr marL="0" indent="0">
              <a:buNone/>
            </a:pPr>
            <a:r>
              <a:rPr lang="en-US" sz="1400" b="1" i="1" dirty="0">
                <a:latin typeface="Raleway Medium" panose="020B0603030101060003" pitchFamily="34" charset="0"/>
              </a:rPr>
              <a:t>	</a:t>
            </a:r>
            <a:r>
              <a:rPr lang="en-US" sz="1400" dirty="0">
                <a:latin typeface="Raleway Medium" panose="020B0603030101060003" pitchFamily="34" charset="0"/>
              </a:rPr>
              <a:t>Impressions:		N/A				Budget: 			   $41,000</a:t>
            </a:r>
          </a:p>
          <a:p>
            <a:r>
              <a:rPr lang="en-US" sz="1400" b="1" u="sng" dirty="0">
                <a:latin typeface="Raleway Medium" panose="020B0603030101060003" pitchFamily="34" charset="0"/>
              </a:rPr>
              <a:t>Radio </a:t>
            </a:r>
            <a:r>
              <a:rPr lang="en-US" sz="1400" b="1" i="1" u="sng" dirty="0">
                <a:latin typeface="Raleway Medium" panose="020B0603030101060003" pitchFamily="34" charset="0"/>
              </a:rPr>
              <a:t>Unranked</a:t>
            </a:r>
            <a:r>
              <a:rPr lang="en-US" sz="1400" b="1" i="1" dirty="0">
                <a:latin typeface="Raleway Medium" panose="020B0603030101060003" pitchFamily="34" charset="0"/>
              </a:rPr>
              <a:t>		</a:t>
            </a:r>
          </a:p>
          <a:p>
            <a:pPr marL="0" indent="0">
              <a:buNone/>
            </a:pPr>
            <a:r>
              <a:rPr lang="en-US" sz="1400" b="1" i="1" dirty="0">
                <a:latin typeface="Raleway Medium" panose="020B0603030101060003" pitchFamily="34" charset="0"/>
              </a:rPr>
              <a:t>	</a:t>
            </a:r>
            <a:r>
              <a:rPr lang="en-US" sz="1400" dirty="0">
                <a:latin typeface="Raleway Medium" panose="020B0603030101060003" pitchFamily="34" charset="0"/>
              </a:rPr>
              <a:t>Impressions:		N/A				Budget: 			   $20,600</a:t>
            </a:r>
            <a:endParaRPr lang="en-US" sz="1400" b="1" dirty="0">
              <a:latin typeface="Raleway Medium" panose="020B0603030101060003" pitchFamily="34" charset="0"/>
            </a:endParaRPr>
          </a:p>
        </p:txBody>
      </p:sp>
      <p:sp>
        <p:nvSpPr>
          <p:cNvPr id="7" name="TextBox 6">
            <a:extLst>
              <a:ext uri="{FF2B5EF4-FFF2-40B4-BE49-F238E27FC236}">
                <a16:creationId xmlns:a16="http://schemas.microsoft.com/office/drawing/2014/main" id="{9CB84C2D-3003-B829-5961-95DC9AA5FDEE}"/>
              </a:ext>
            </a:extLst>
          </p:cNvPr>
          <p:cNvSpPr txBox="1"/>
          <p:nvPr/>
        </p:nvSpPr>
        <p:spPr>
          <a:xfrm>
            <a:off x="532681" y="622923"/>
            <a:ext cx="610318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Raleway Medium" panose="020B0603030101060003" pitchFamily="34" charset="0"/>
                <a:ea typeface="+mn-ea"/>
                <a:cs typeface="+mn-cs"/>
              </a:rPr>
              <a:t>2022-2023 Media Campaign</a:t>
            </a:r>
            <a:endParaRPr kumimoji="0" lang="en-US" sz="3200" b="0" i="0" u="none" strike="noStrike" kern="1200" cap="none" spc="0" normalizeH="0" baseline="0" noProof="0" dirty="0">
              <a:ln>
                <a:noFill/>
              </a:ln>
              <a:solidFill>
                <a:srgbClr val="92D050"/>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2166BCCB-8D71-CFB5-1888-D2A547CE8E29}"/>
              </a:ext>
            </a:extLst>
          </p:cNvPr>
          <p:cNvPicPr>
            <a:picLocks noChangeAspect="1"/>
          </p:cNvPicPr>
          <p:nvPr/>
        </p:nvPicPr>
        <p:blipFill>
          <a:blip r:embed="rId2"/>
          <a:stretch>
            <a:fillRect/>
          </a:stretch>
        </p:blipFill>
        <p:spPr>
          <a:xfrm>
            <a:off x="6459413" y="464167"/>
            <a:ext cx="2395936" cy="902286"/>
          </a:xfrm>
          <a:prstGeom prst="rect">
            <a:avLst/>
          </a:prstGeom>
        </p:spPr>
      </p:pic>
    </p:spTree>
    <p:extLst>
      <p:ext uri="{BB962C8B-B14F-4D97-AF65-F5344CB8AC3E}">
        <p14:creationId xmlns:p14="http://schemas.microsoft.com/office/powerpoint/2010/main" val="1965694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Loan Fund</a:t>
            </a:r>
          </a:p>
        </p:txBody>
      </p:sp>
      <p:sp>
        <p:nvSpPr>
          <p:cNvPr id="3" name="Text Placeholder 2"/>
          <p:cNvSpPr>
            <a:spLocks noGrp="1"/>
          </p:cNvSpPr>
          <p:nvPr>
            <p:ph type="body" idx="1"/>
          </p:nvPr>
        </p:nvSpPr>
        <p:spPr/>
        <p:txBody>
          <a:bodyPr/>
          <a:lstStyle/>
          <a:p>
            <a:r>
              <a:rPr lang="en-US" dirty="0"/>
              <a:t>Each fundraising tranche is raised by a combination of 20% State funds and 80% contributor funds</a:t>
            </a:r>
          </a:p>
          <a:p>
            <a:r>
              <a:rPr lang="en-US" dirty="0"/>
              <a:t>State funds are from the sale of $50 million in tax credits to be used as first-loss funds and payment of fund expenses. These credits are redeemable by the buyers over the next 3 years.</a:t>
            </a:r>
          </a:p>
          <a:p>
            <a:r>
              <a:rPr lang="en-US" dirty="0"/>
              <a:t>80% is privately raised from Contributing banks in the form of loans.</a:t>
            </a:r>
          </a:p>
          <a:p>
            <a:r>
              <a:rPr lang="en-US" dirty="0"/>
              <a:t>Each tranche of funding has no minimum and with a maximum of $50 million total.</a:t>
            </a:r>
          </a:p>
        </p:txBody>
      </p:sp>
    </p:spTree>
    <p:extLst>
      <p:ext uri="{BB962C8B-B14F-4D97-AF65-F5344CB8AC3E}">
        <p14:creationId xmlns:p14="http://schemas.microsoft.com/office/powerpoint/2010/main" val="3447453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Tranche 1- $28.1 Million</a:t>
            </a:r>
          </a:p>
        </p:txBody>
      </p:sp>
      <p:sp>
        <p:nvSpPr>
          <p:cNvPr id="3" name="Text Placeholder 2"/>
          <p:cNvSpPr>
            <a:spLocks noGrp="1"/>
          </p:cNvSpPr>
          <p:nvPr>
            <p:ph type="body" idx="1"/>
          </p:nvPr>
        </p:nvSpPr>
        <p:spPr/>
        <p:txBody>
          <a:bodyPr/>
          <a:lstStyle/>
          <a:p>
            <a:r>
              <a:rPr lang="en-US" sz="2400" dirty="0"/>
              <a:t>State 20% Contribution 	$5.6 Million</a:t>
            </a:r>
          </a:p>
          <a:p>
            <a:r>
              <a:rPr lang="en-US" sz="2400" dirty="0"/>
              <a:t>Private Contributors		$22.5 Million at 2%</a:t>
            </a:r>
          </a:p>
          <a:p>
            <a:r>
              <a:rPr lang="en-US" sz="2400" dirty="0"/>
              <a:t>Additional $3 million of State funds set aside for Credit Enhancement Products.</a:t>
            </a:r>
          </a:p>
          <a:p>
            <a:r>
              <a:rPr lang="en-US" sz="2400" dirty="0"/>
              <a:t>Contributors include Wells Fargo, Northern Trust, UMB, Key Bank, and FNBO</a:t>
            </a:r>
          </a:p>
        </p:txBody>
      </p:sp>
    </p:spTree>
    <p:extLst>
      <p:ext uri="{BB962C8B-B14F-4D97-AF65-F5344CB8AC3E}">
        <p14:creationId xmlns:p14="http://schemas.microsoft.com/office/powerpoint/2010/main" val="2975281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Tranche 2- $15 Million</a:t>
            </a:r>
          </a:p>
        </p:txBody>
      </p:sp>
      <p:sp>
        <p:nvSpPr>
          <p:cNvPr id="3" name="Text Placeholder 2"/>
          <p:cNvSpPr>
            <a:spLocks noGrp="1"/>
          </p:cNvSpPr>
          <p:nvPr>
            <p:ph type="body" idx="1"/>
          </p:nvPr>
        </p:nvSpPr>
        <p:spPr/>
        <p:txBody>
          <a:bodyPr/>
          <a:lstStyle/>
          <a:p>
            <a:r>
              <a:rPr lang="en-US" sz="2400" dirty="0"/>
              <a:t>State 20% Contribution- 	$3.0 Million</a:t>
            </a:r>
          </a:p>
          <a:p>
            <a:r>
              <a:rPr lang="en-US" sz="2400" dirty="0"/>
              <a:t>Private Contributors		$10.5 Million at 2.5% </a:t>
            </a:r>
          </a:p>
          <a:p>
            <a:r>
              <a:rPr lang="en-US" sz="2400" dirty="0"/>
              <a:t>SSBCI Funds			$1.5 Million</a:t>
            </a:r>
          </a:p>
          <a:p>
            <a:r>
              <a:rPr lang="en-US" sz="2400" dirty="0"/>
              <a:t>Contributors include Wells Fargo, Northern Trust, UMB, and FNBO</a:t>
            </a:r>
          </a:p>
          <a:p>
            <a:endParaRPr lang="en-US" dirty="0"/>
          </a:p>
        </p:txBody>
      </p:sp>
    </p:spTree>
    <p:extLst>
      <p:ext uri="{BB962C8B-B14F-4D97-AF65-F5344CB8AC3E}">
        <p14:creationId xmlns:p14="http://schemas.microsoft.com/office/powerpoint/2010/main" val="18799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2"/>
          <p:cNvSpPr/>
          <p:nvPr/>
        </p:nvSpPr>
        <p:spPr>
          <a:xfrm>
            <a:off x="33217" y="0"/>
            <a:ext cx="3070172" cy="6858000"/>
          </a:xfrm>
          <a:prstGeom prst="rect">
            <a:avLst/>
          </a:prstGeom>
          <a:solidFill>
            <a:srgbClr val="1B3D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96" name="Google Shape;96;p2"/>
          <p:cNvSpPr/>
          <p:nvPr/>
        </p:nvSpPr>
        <p:spPr>
          <a:xfrm>
            <a:off x="3070173" y="0"/>
            <a:ext cx="912182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97" name="Google Shape;97;p2"/>
          <p:cNvSpPr/>
          <p:nvPr/>
        </p:nvSpPr>
        <p:spPr>
          <a:xfrm>
            <a:off x="1117423" y="1443035"/>
            <a:ext cx="3971932" cy="39719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98" name="Google Shape;98;p2"/>
          <p:cNvSpPr txBox="1">
            <a:spLocks noGrp="1"/>
          </p:cNvSpPr>
          <p:nvPr>
            <p:ph type="body" idx="1"/>
          </p:nvPr>
        </p:nvSpPr>
        <p:spPr>
          <a:xfrm>
            <a:off x="5465963" y="1823185"/>
            <a:ext cx="5320696" cy="4053840"/>
          </a:xfrm>
          <a:prstGeom prst="rect">
            <a:avLst/>
          </a:prstGeom>
          <a:noFill/>
          <a:ln>
            <a:noFill/>
          </a:ln>
        </p:spPr>
        <p:txBody>
          <a:bodyPr spcFirstLastPara="1" wrap="square" lIns="91425" tIns="45700" rIns="91425" bIns="45700" anchor="ctr" anchorCtr="0">
            <a:noAutofit/>
          </a:bodyPr>
          <a:lstStyle/>
          <a:p>
            <a:pPr marL="228594" lvl="0" indent="-228594">
              <a:spcBef>
                <a:spcPts val="0"/>
              </a:spcBef>
            </a:pPr>
            <a:r>
              <a:rPr lang="en-US" dirty="0"/>
              <a:t>The CLIMBER (Colorado Loans to Increase </a:t>
            </a:r>
            <a:r>
              <a:rPr lang="en-US" dirty="0" err="1"/>
              <a:t>Mainstreet</a:t>
            </a:r>
            <a:r>
              <a:rPr lang="en-US" dirty="0"/>
              <a:t> Business Economic Recovery) Loan Fund is a statewide program that will provide up to $250 million in working capital loans to Colorado small businesses. This public/private partnership is promoting small businesses recovery, save jobs, and help support the Colorado economy.</a:t>
            </a:r>
            <a:endParaRPr dirty="0"/>
          </a:p>
        </p:txBody>
      </p:sp>
      <p:pic>
        <p:nvPicPr>
          <p:cNvPr id="99" name="Google Shape;99;p2"/>
          <p:cNvPicPr preferRelativeResize="0"/>
          <p:nvPr/>
        </p:nvPicPr>
        <p:blipFill rotWithShape="1">
          <a:blip r:embed="rId3">
            <a:alphaModFix/>
          </a:blip>
          <a:srcRect/>
          <a:stretch/>
        </p:blipFill>
        <p:spPr>
          <a:xfrm>
            <a:off x="1068859" y="1314450"/>
            <a:ext cx="4203700" cy="4229100"/>
          </a:xfrm>
          <a:prstGeom prst="rect">
            <a:avLst/>
          </a:prstGeom>
          <a:noFill/>
          <a:ln>
            <a:noFill/>
          </a:ln>
        </p:spPr>
      </p:pic>
      <p:sp>
        <p:nvSpPr>
          <p:cNvPr id="100" name="Google Shape;100;p2"/>
          <p:cNvSpPr txBox="1">
            <a:spLocks noGrp="1"/>
          </p:cNvSpPr>
          <p:nvPr>
            <p:ph type="title"/>
          </p:nvPr>
        </p:nvSpPr>
        <p:spPr>
          <a:xfrm>
            <a:off x="3550484" y="106680"/>
            <a:ext cx="7729728" cy="1188720"/>
          </a:xfrm>
          <a:prstGeom prst="rect">
            <a:avLst/>
          </a:prstGeom>
          <a:solidFill>
            <a:srgbClr val="FFFFFF"/>
          </a:solidFill>
          <a:ln w="31750" cap="sq" cmpd="sng">
            <a:solidFill>
              <a:srgbClr val="0070C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800"/>
              <a:buNone/>
            </a:pPr>
            <a:r>
              <a:rPr lang="en-US"/>
              <a:t>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805" y="1008912"/>
            <a:ext cx="7729728" cy="1188720"/>
          </a:xfrm>
        </p:spPr>
        <p:txBody>
          <a:bodyPr/>
          <a:lstStyle/>
          <a:p>
            <a:r>
              <a:rPr lang="en-US" dirty="0"/>
              <a:t>Upcoming Tranche 3</a:t>
            </a:r>
          </a:p>
        </p:txBody>
      </p:sp>
      <p:sp>
        <p:nvSpPr>
          <p:cNvPr id="3" name="Text Placeholder 2"/>
          <p:cNvSpPr>
            <a:spLocks noGrp="1"/>
          </p:cNvSpPr>
          <p:nvPr>
            <p:ph type="body" idx="1"/>
          </p:nvPr>
        </p:nvSpPr>
        <p:spPr>
          <a:xfrm>
            <a:off x="2231136" y="2638047"/>
            <a:ext cx="7729728" cy="2345080"/>
          </a:xfrm>
        </p:spPr>
        <p:txBody>
          <a:bodyPr/>
          <a:lstStyle/>
          <a:p>
            <a:pPr marL="114300" indent="0">
              <a:buNone/>
            </a:pPr>
            <a:r>
              <a:rPr lang="en-US" sz="2400" dirty="0"/>
              <a:t>Three Separate Fundraising Products:</a:t>
            </a:r>
            <a:endParaRPr lang="en-US" dirty="0"/>
          </a:p>
          <a:p>
            <a:pPr lvl="1">
              <a:buClr>
                <a:schemeClr val="tx1">
                  <a:lumMod val="95000"/>
                  <a:lumOff val="5000"/>
                </a:schemeClr>
              </a:buClr>
              <a:buFont typeface="+mj-lt"/>
              <a:buAutoNum type="arabicPeriod"/>
            </a:pPr>
            <a:r>
              <a:rPr lang="en-US" sz="2000" dirty="0"/>
              <a:t>Master Funding Agreement (“MFA”) Fund Structure</a:t>
            </a:r>
          </a:p>
          <a:p>
            <a:pPr lvl="1">
              <a:buClr>
                <a:schemeClr val="tx1">
                  <a:lumMod val="95000"/>
                  <a:lumOff val="5000"/>
                </a:schemeClr>
              </a:buClr>
              <a:buFont typeface="+mj-lt"/>
              <a:buAutoNum type="arabicPeriod"/>
            </a:pPr>
            <a:r>
              <a:rPr lang="en-US" sz="2000" dirty="0"/>
              <a:t>Direct Investment with CDFI/Non-Profit Lender</a:t>
            </a:r>
          </a:p>
          <a:p>
            <a:pPr lvl="1">
              <a:buClr>
                <a:schemeClr val="tx1">
                  <a:lumMod val="95000"/>
                  <a:lumOff val="5000"/>
                </a:schemeClr>
              </a:buClr>
              <a:buFont typeface="+mj-lt"/>
              <a:buAutoNum type="arabicPeriod"/>
            </a:pPr>
            <a:r>
              <a:rPr lang="en-US" sz="2000" dirty="0"/>
              <a:t>CLIMBER Loan-Backed Security</a:t>
            </a:r>
          </a:p>
          <a:p>
            <a:endParaRPr lang="en-US" dirty="0"/>
          </a:p>
        </p:txBody>
      </p:sp>
    </p:spTree>
    <p:extLst>
      <p:ext uri="{BB962C8B-B14F-4D97-AF65-F5344CB8AC3E}">
        <p14:creationId xmlns:p14="http://schemas.microsoft.com/office/powerpoint/2010/main" val="155703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00307"/>
            <a:ext cx="7729728" cy="1188720"/>
          </a:xfrm>
        </p:spPr>
        <p:txBody>
          <a:bodyPr/>
          <a:lstStyle/>
          <a:p>
            <a:r>
              <a:rPr lang="en-US" dirty="0"/>
              <a:t>Current Small Business Lenders</a:t>
            </a:r>
          </a:p>
        </p:txBody>
      </p:sp>
      <p:sp>
        <p:nvSpPr>
          <p:cNvPr id="3" name="Text Placeholder 2"/>
          <p:cNvSpPr>
            <a:spLocks noGrp="1"/>
          </p:cNvSpPr>
          <p:nvPr>
            <p:ph type="body" idx="1"/>
          </p:nvPr>
        </p:nvSpPr>
        <p:spPr>
          <a:xfrm>
            <a:off x="2231136" y="1808839"/>
            <a:ext cx="7729728" cy="4131274"/>
          </a:xfrm>
        </p:spPr>
        <p:txBody>
          <a:bodyPr/>
          <a:lstStyle/>
          <a:p>
            <a:r>
              <a:rPr lang="en-US" dirty="0"/>
              <a:t>First Southwest Bank</a:t>
            </a:r>
          </a:p>
          <a:p>
            <a:r>
              <a:rPr lang="en-US" dirty="0"/>
              <a:t>First Southwest Community Fund</a:t>
            </a:r>
          </a:p>
          <a:p>
            <a:r>
              <a:rPr lang="en-US" dirty="0"/>
              <a:t>B:Side Capital</a:t>
            </a:r>
          </a:p>
          <a:p>
            <a:r>
              <a:rPr lang="en-US" dirty="0"/>
              <a:t>Bank of Colorado</a:t>
            </a:r>
          </a:p>
          <a:p>
            <a:r>
              <a:rPr lang="en-US" dirty="0"/>
              <a:t>Good Capital</a:t>
            </a:r>
          </a:p>
          <a:p>
            <a:r>
              <a:rPr lang="en-US" dirty="0"/>
              <a:t>Lendistry</a:t>
            </a:r>
          </a:p>
          <a:p>
            <a:r>
              <a:rPr lang="en-US" dirty="0" err="1"/>
              <a:t>Nuvista</a:t>
            </a:r>
            <a:r>
              <a:rPr lang="en-US" dirty="0"/>
              <a:t> Federal Credit Union</a:t>
            </a:r>
          </a:p>
          <a:p>
            <a:r>
              <a:rPr lang="en-US" dirty="0"/>
              <a:t>Southern Colorado Community Lending</a:t>
            </a:r>
          </a:p>
          <a:p>
            <a:r>
              <a:rPr lang="en-US" dirty="0"/>
              <a:t>Energize Colorado</a:t>
            </a:r>
          </a:p>
          <a:p>
            <a:r>
              <a:rPr lang="en-US" dirty="0"/>
              <a:t>Colorado Clean Energy Fund</a:t>
            </a:r>
          </a:p>
          <a:p>
            <a:endParaRPr lang="en-US" dirty="0"/>
          </a:p>
        </p:txBody>
      </p:sp>
    </p:spTree>
    <p:extLst>
      <p:ext uri="{BB962C8B-B14F-4D97-AF65-F5344CB8AC3E}">
        <p14:creationId xmlns:p14="http://schemas.microsoft.com/office/powerpoint/2010/main" val="1896871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a:spLocks noGrp="1"/>
          </p:cNvSpPr>
          <p:nvPr>
            <p:ph type="title"/>
          </p:nvPr>
        </p:nvSpPr>
        <p:spPr>
          <a:xfrm>
            <a:off x="2254935" y="446938"/>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dirty="0"/>
              <a:t>Impact So Far</a:t>
            </a:r>
            <a:endParaRPr dirty="0"/>
          </a:p>
        </p:txBody>
      </p:sp>
      <p:sp>
        <p:nvSpPr>
          <p:cNvPr id="186" name="Google Shape;186;p11"/>
          <p:cNvSpPr txBox="1">
            <a:spLocks noGrp="1"/>
          </p:cNvSpPr>
          <p:nvPr>
            <p:ph type="body" idx="1"/>
          </p:nvPr>
        </p:nvSpPr>
        <p:spPr>
          <a:xfrm>
            <a:off x="532563" y="1808704"/>
            <a:ext cx="7686900" cy="4062707"/>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114298" lvl="0" indent="0" algn="l" rtl="0">
              <a:lnSpc>
                <a:spcPct val="100000"/>
              </a:lnSpc>
              <a:spcBef>
                <a:spcPts val="1000"/>
              </a:spcBef>
              <a:spcAft>
                <a:spcPts val="0"/>
              </a:spcAft>
              <a:buSzPts val="1800"/>
              <a:buNone/>
            </a:pPr>
            <a:r>
              <a:rPr lang="en-US" dirty="0"/>
              <a:t>The CLIMBER program continues to impact businesses, families and communities across the state. Early results include:</a:t>
            </a:r>
            <a:endParaRPr dirty="0"/>
          </a:p>
          <a:p>
            <a:pPr marL="742950" lvl="1" indent="-285750">
              <a:buFont typeface="Arial" panose="020B0604020202020204" pitchFamily="34" charset="0"/>
              <a:buChar char="•"/>
            </a:pPr>
            <a:r>
              <a:rPr lang="en-US" sz="2000" dirty="0">
                <a:solidFill>
                  <a:srgbClr val="404040"/>
                </a:solidFill>
              </a:rPr>
              <a:t>172 Small Business Loans</a:t>
            </a:r>
          </a:p>
          <a:p>
            <a:pPr marL="742950" lvl="1" indent="-285750">
              <a:buFont typeface="Arial" panose="020B0604020202020204" pitchFamily="34" charset="0"/>
              <a:buChar char="•"/>
            </a:pPr>
            <a:r>
              <a:rPr lang="en-US" sz="2000" dirty="0"/>
              <a:t>$41 Million Invested</a:t>
            </a:r>
          </a:p>
          <a:p>
            <a:pPr marL="742950" lvl="1" indent="-285750">
              <a:buFont typeface="Arial" panose="020B0604020202020204" pitchFamily="34" charset="0"/>
              <a:buChar char="•"/>
            </a:pPr>
            <a:r>
              <a:rPr lang="en-US" sz="2000" dirty="0">
                <a:solidFill>
                  <a:srgbClr val="404040"/>
                </a:solidFill>
              </a:rPr>
              <a:t>1281 Jobs Supported and 101 Created</a:t>
            </a:r>
          </a:p>
          <a:p>
            <a:pPr marL="742950" lvl="1" indent="-285750">
              <a:buFont typeface="Arial" panose="020B0604020202020204" pitchFamily="34" charset="0"/>
              <a:buChar char="•"/>
            </a:pPr>
            <a:r>
              <a:rPr lang="en-US" sz="2000" dirty="0">
                <a:solidFill>
                  <a:srgbClr val="404040"/>
                </a:solidFill>
              </a:rPr>
              <a:t>64 Loans to Minority Ownership, 75 to Women Owned Businesses, and 21 to Veteran Owned</a:t>
            </a:r>
          </a:p>
          <a:p>
            <a:pPr marL="457189" lvl="0" indent="-342891" algn="l" rtl="0">
              <a:lnSpc>
                <a:spcPct val="100000"/>
              </a:lnSpc>
              <a:spcBef>
                <a:spcPts val="1000"/>
              </a:spcBef>
              <a:spcAft>
                <a:spcPts val="0"/>
              </a:spcAft>
              <a:buSzPts val="1800"/>
              <a:buChar char="•"/>
            </a:pPr>
            <a:endParaRPr dirty="0"/>
          </a:p>
          <a:p>
            <a:pPr marL="0" lvl="0" indent="0" algn="l" rtl="0">
              <a:lnSpc>
                <a:spcPct val="90000"/>
              </a:lnSpc>
              <a:spcBef>
                <a:spcPts val="1000"/>
              </a:spcBef>
              <a:spcAft>
                <a:spcPts val="0"/>
              </a:spcAft>
              <a:buSzPts val="1800"/>
              <a:buNone/>
            </a:pPr>
            <a:endParaRPr dirty="0"/>
          </a:p>
          <a:p>
            <a:pPr marL="228594" lvl="0" indent="-114293" algn="l" rtl="0">
              <a:lnSpc>
                <a:spcPct val="90000"/>
              </a:lnSpc>
              <a:spcBef>
                <a:spcPts val="1000"/>
              </a:spcBef>
              <a:spcAft>
                <a:spcPts val="0"/>
              </a:spcAft>
              <a:buSzPts val="1800"/>
              <a:buNone/>
            </a:pPr>
            <a:endParaRPr dirty="0"/>
          </a:p>
          <a:p>
            <a:pPr marL="457189" lvl="1" indent="-142236" algn="l" rtl="0">
              <a:lnSpc>
                <a:spcPct val="90000"/>
              </a:lnSpc>
              <a:spcBef>
                <a:spcPts val="1000"/>
              </a:spcBef>
              <a:spcAft>
                <a:spcPts val="0"/>
              </a:spcAft>
              <a:buSzPts val="1360"/>
              <a:buNone/>
            </a:pPr>
            <a:endParaRPr sz="1360" dirty="0"/>
          </a:p>
        </p:txBody>
      </p:sp>
      <p:sp>
        <p:nvSpPr>
          <p:cNvPr id="187" name="Google Shape;187;p11"/>
          <p:cNvSpPr txBox="1">
            <a:spLocks noGrp="1"/>
          </p:cNvSpPr>
          <p:nvPr>
            <p:ph type="body" idx="2"/>
          </p:nvPr>
        </p:nvSpPr>
        <p:spPr>
          <a:xfrm>
            <a:off x="8513901" y="1808703"/>
            <a:ext cx="3143400" cy="2351400"/>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9BAFB5"/>
              </a:buClr>
              <a:buSzPts val="1530"/>
              <a:buNone/>
            </a:pPr>
            <a:r>
              <a:rPr lang="en-US"/>
              <a:t>Keeping businesses going and/or helping them reopen not only has the direct effect on the owners and employees but has a 1.5x multiplier effect in the state’s economy.</a:t>
            </a:r>
            <a:endParaRPr/>
          </a:p>
          <a:p>
            <a:pPr marL="0" lvl="0" indent="0" algn="l" rtl="0">
              <a:lnSpc>
                <a:spcPct val="90000"/>
              </a:lnSpc>
              <a:spcBef>
                <a:spcPts val="0"/>
              </a:spcBef>
              <a:spcAft>
                <a:spcPts val="0"/>
              </a:spcAft>
              <a:buSzPts val="153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a:xfrm>
            <a:off x="2231136" y="2638047"/>
            <a:ext cx="7729728" cy="2423052"/>
          </a:xfrm>
        </p:spPr>
        <p:txBody>
          <a:bodyPr/>
          <a:lstStyle/>
          <a:p>
            <a:pPr marL="114300" indent="0">
              <a:buNone/>
            </a:pPr>
            <a:r>
              <a:rPr lang="en-US" sz="2400" dirty="0"/>
              <a:t>Information and contact</a:t>
            </a:r>
            <a:br>
              <a:rPr lang="en-US" sz="2400" dirty="0"/>
            </a:br>
            <a:r>
              <a:rPr lang="en-US" sz="1000" dirty="0"/>
              <a:t>  </a:t>
            </a:r>
          </a:p>
          <a:p>
            <a:pPr lvl="1"/>
            <a:r>
              <a:rPr lang="en-US" sz="2000" dirty="0">
                <a:hlinkClick r:id="rId2"/>
              </a:rPr>
              <a:t>www.CLIMBER-Colorado.com</a:t>
            </a:r>
            <a:r>
              <a:rPr lang="en-US" sz="2000" dirty="0"/>
              <a:t/>
            </a:r>
            <a:br>
              <a:rPr lang="en-US" sz="2000" dirty="0"/>
            </a:br>
            <a:endParaRPr lang="en-US" sz="2000" dirty="0"/>
          </a:p>
          <a:p>
            <a:pPr lvl="1"/>
            <a:r>
              <a:rPr lang="en-US" sz="2000" dirty="0">
                <a:hlinkClick r:id="rId3"/>
              </a:rPr>
              <a:t>Sam.e.Taylor@state.co.us</a:t>
            </a:r>
            <a:endParaRPr lang="en-US" sz="2000" dirty="0"/>
          </a:p>
          <a:p>
            <a:endParaRPr lang="en-US" dirty="0"/>
          </a:p>
        </p:txBody>
      </p:sp>
    </p:spTree>
    <p:extLst>
      <p:ext uri="{BB962C8B-B14F-4D97-AF65-F5344CB8AC3E}">
        <p14:creationId xmlns:p14="http://schemas.microsoft.com/office/powerpoint/2010/main" val="1761726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3"/>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106" name="Google Shape;106;p3"/>
          <p:cNvSpPr/>
          <p:nvPr/>
        </p:nvSpPr>
        <p:spPr>
          <a:xfrm>
            <a:off x="1249681" y="1248157"/>
            <a:ext cx="9692700" cy="4361700"/>
          </a:xfrm>
          <a:prstGeom prst="rect">
            <a:avLst/>
          </a:prstGeom>
          <a:solidFill>
            <a:srgbClr val="FFFFFF"/>
          </a:solid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107" name="Google Shape;107;p3"/>
          <p:cNvSpPr/>
          <p:nvPr/>
        </p:nvSpPr>
        <p:spPr>
          <a:xfrm>
            <a:off x="1062228" y="1060705"/>
            <a:ext cx="10067400" cy="4736700"/>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108" name="Google Shape;108;p3"/>
          <p:cNvSpPr txBox="1">
            <a:spLocks noGrp="1"/>
          </p:cNvSpPr>
          <p:nvPr>
            <p:ph type="title"/>
          </p:nvPr>
        </p:nvSpPr>
        <p:spPr>
          <a:xfrm>
            <a:off x="2231136" y="467419"/>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a:t>COVID-19 Economic Crisis</a:t>
            </a:r>
            <a:endParaRPr/>
          </a:p>
        </p:txBody>
      </p:sp>
      <p:sp>
        <p:nvSpPr>
          <p:cNvPr id="109" name="Google Shape;109;p3"/>
          <p:cNvSpPr txBox="1">
            <a:spLocks noGrp="1"/>
          </p:cNvSpPr>
          <p:nvPr>
            <p:ph type="body" idx="1"/>
          </p:nvPr>
        </p:nvSpPr>
        <p:spPr>
          <a:xfrm>
            <a:off x="1706178" y="1843471"/>
            <a:ext cx="8779500" cy="3675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solidFill>
                  <a:srgbClr val="404040"/>
                </a:solidFill>
              </a:rPr>
              <a:t>The global pandemic created by the COVID-19 respiratory virus in the spring of 2020, has caused a painful economic recession. Mandatory shut- and slow-downs of commerce are required to control the virus’ spread. Federal programs, while beneficial, were sized too small (estimated coverage in CO was 38% of the need). For example the PPP program, based only on two-and-a-half months of payroll, could only be used on payroll, rent/interest, and utilities. Many once successful small businesses will need additional working capital to move forward toward recovery.</a:t>
            </a:r>
            <a:endParaRPr dirty="0">
              <a:solidFill>
                <a:srgbClr val="404040"/>
              </a:solidFill>
            </a:endParaRPr>
          </a:p>
          <a:p>
            <a:pPr marL="0" lvl="0" indent="0" algn="l" rtl="0">
              <a:lnSpc>
                <a:spcPct val="100000"/>
              </a:lnSpc>
              <a:spcBef>
                <a:spcPts val="0"/>
              </a:spcBef>
              <a:spcAft>
                <a:spcPts val="0"/>
              </a:spcAft>
              <a:buSzPts val="1800"/>
              <a:buNone/>
            </a:pPr>
            <a:endParaRPr dirty="0">
              <a:solidFill>
                <a:srgbClr val="404040"/>
              </a:solidFill>
            </a:endParaRPr>
          </a:p>
          <a:p>
            <a:pPr marL="0" lvl="0" indent="0" algn="l" rtl="0">
              <a:lnSpc>
                <a:spcPct val="100000"/>
              </a:lnSpc>
              <a:spcBef>
                <a:spcPts val="0"/>
              </a:spcBef>
              <a:spcAft>
                <a:spcPts val="0"/>
              </a:spcAft>
              <a:buSzPts val="1800"/>
              <a:buNone/>
            </a:pPr>
            <a:r>
              <a:rPr lang="en-US" dirty="0">
                <a:solidFill>
                  <a:srgbClr val="404040"/>
                </a:solidFill>
              </a:rPr>
              <a:t>This CLIMBER Loan Program is providing capital to help these once successful small businesses “climb” out of this recession and get back on the top of their sectors.</a:t>
            </a:r>
            <a:endParaRPr dirty="0">
              <a:solidFill>
                <a:srgbClr val="404040"/>
              </a:solidFill>
            </a:endParaRPr>
          </a:p>
          <a:p>
            <a:pPr marL="0" lvl="0" indent="0" algn="l" rtl="0">
              <a:lnSpc>
                <a:spcPct val="100000"/>
              </a:lnSpc>
              <a:spcBef>
                <a:spcPts val="1000"/>
              </a:spcBef>
              <a:spcAft>
                <a:spcPts val="0"/>
              </a:spcAft>
              <a:buSzPts val="1800"/>
              <a:buNone/>
            </a:pPr>
            <a:endParaRPr dirty="0">
              <a:solidFill>
                <a:srgbClr val="404040"/>
              </a:solidFill>
            </a:endParaRPr>
          </a:p>
          <a:p>
            <a:pPr marL="228594" lvl="0" indent="-114297" algn="l" rtl="0">
              <a:lnSpc>
                <a:spcPct val="100000"/>
              </a:lnSpc>
              <a:spcBef>
                <a:spcPts val="1000"/>
              </a:spcBef>
              <a:spcAft>
                <a:spcPts val="0"/>
              </a:spcAft>
              <a:buSzPts val="1800"/>
              <a:buNone/>
            </a:pPr>
            <a:endParaRPr dirty="0">
              <a:solidFill>
                <a:srgbClr val="404040"/>
              </a:solidFill>
            </a:endParaRPr>
          </a:p>
          <a:p>
            <a:pPr marL="228594" lvl="0" indent="-114297" algn="l" rtl="0">
              <a:lnSpc>
                <a:spcPct val="100000"/>
              </a:lnSpc>
              <a:spcBef>
                <a:spcPts val="1000"/>
              </a:spcBef>
              <a:spcAft>
                <a:spcPts val="0"/>
              </a:spcAft>
              <a:buSzPts val="1800"/>
              <a:buNone/>
            </a:pPr>
            <a:endParaRPr dirty="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2241185" y="391936"/>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dirty="0"/>
              <a:t>HB20-1413: The CLIMBER Act</a:t>
            </a:r>
            <a:endParaRPr dirty="0"/>
          </a:p>
        </p:txBody>
      </p:sp>
      <p:sp>
        <p:nvSpPr>
          <p:cNvPr id="145" name="Google Shape;145;p8"/>
          <p:cNvSpPr txBox="1">
            <a:spLocks noGrp="1"/>
          </p:cNvSpPr>
          <p:nvPr>
            <p:ph type="body" idx="1"/>
          </p:nvPr>
        </p:nvSpPr>
        <p:spPr>
          <a:xfrm>
            <a:off x="532563" y="1808704"/>
            <a:ext cx="7686900" cy="421372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285750" lvl="0" indent="-285750" algn="l" rtl="0">
              <a:lnSpc>
                <a:spcPct val="100000"/>
              </a:lnSpc>
              <a:spcBef>
                <a:spcPts val="1000"/>
              </a:spcBef>
              <a:spcAft>
                <a:spcPts val="0"/>
              </a:spcAft>
              <a:buSzPts val="1800"/>
              <a:buChar char="•"/>
            </a:pPr>
            <a:r>
              <a:rPr lang="en-US" dirty="0"/>
              <a:t>The Governor’s Commission on Economic Stability and Growth recommended that the State create a large small business loan fund to address the ongoing needs of small businesses over the course of the next two years.</a:t>
            </a:r>
            <a:endParaRPr dirty="0"/>
          </a:p>
          <a:p>
            <a:pPr marL="285750" lvl="0" indent="-285750" algn="l" rtl="0">
              <a:lnSpc>
                <a:spcPct val="100000"/>
              </a:lnSpc>
              <a:spcBef>
                <a:spcPts val="1000"/>
              </a:spcBef>
              <a:spcAft>
                <a:spcPts val="0"/>
              </a:spcAft>
              <a:buSzPts val="1800"/>
              <a:buFont typeface="Arial"/>
              <a:buChar char="•"/>
            </a:pPr>
            <a:r>
              <a:rPr lang="en-US" dirty="0"/>
              <a:t>The legislature passed HB20-1413, the Colorado Loans to Increase </a:t>
            </a:r>
            <a:r>
              <a:rPr lang="en-US" dirty="0" err="1"/>
              <a:t>Mainstreet</a:t>
            </a:r>
            <a:r>
              <a:rPr lang="en-US" dirty="0"/>
              <a:t> Business Economic Recovery Act in June.</a:t>
            </a:r>
            <a:endParaRPr dirty="0"/>
          </a:p>
          <a:p>
            <a:pPr marL="285750" lvl="0" indent="-285750" algn="l" rtl="0">
              <a:lnSpc>
                <a:spcPct val="100000"/>
              </a:lnSpc>
              <a:spcBef>
                <a:spcPts val="1000"/>
              </a:spcBef>
              <a:spcAft>
                <a:spcPts val="0"/>
              </a:spcAft>
              <a:buSzPts val="1800"/>
              <a:buFont typeface="Arial"/>
              <a:buChar char="•"/>
            </a:pPr>
            <a:r>
              <a:rPr lang="en-US" dirty="0"/>
              <a:t>The program is run by the State Treasurer’s Office, with the support of the Governor’s Office of Economic Development and International Trade.</a:t>
            </a:r>
            <a:endParaRPr dirty="0"/>
          </a:p>
          <a:p>
            <a:pPr marL="285750" lvl="0" indent="-285750" algn="l" rtl="0">
              <a:lnSpc>
                <a:spcPct val="100000"/>
              </a:lnSpc>
              <a:spcBef>
                <a:spcPts val="1000"/>
              </a:spcBef>
              <a:spcAft>
                <a:spcPts val="0"/>
              </a:spcAft>
              <a:buSzPts val="1800"/>
              <a:buFont typeface="Arial"/>
              <a:buChar char="•"/>
            </a:pPr>
            <a:r>
              <a:rPr lang="en-US" dirty="0"/>
              <a:t>The CLIMBER Fund will be up to $250M </a:t>
            </a:r>
            <a:endParaRPr dirty="0"/>
          </a:p>
          <a:p>
            <a:pPr marL="742938" lvl="1" indent="-285750" algn="l" rtl="0">
              <a:lnSpc>
                <a:spcPct val="100000"/>
              </a:lnSpc>
              <a:spcBef>
                <a:spcPts val="1000"/>
              </a:spcBef>
              <a:spcAft>
                <a:spcPts val="0"/>
              </a:spcAft>
              <a:buSzPts val="1800"/>
              <a:buFont typeface="Arial"/>
              <a:buChar char="•"/>
            </a:pPr>
            <a:r>
              <a:rPr lang="en-US" dirty="0"/>
              <a:t>The State will contribute 20%, or $50M in first loss capital</a:t>
            </a:r>
            <a:endParaRPr dirty="0"/>
          </a:p>
          <a:p>
            <a:pPr marL="742938" lvl="1" indent="-285750" algn="l" rtl="0">
              <a:lnSpc>
                <a:spcPct val="100000"/>
              </a:lnSpc>
              <a:spcBef>
                <a:spcPts val="1000"/>
              </a:spcBef>
              <a:spcAft>
                <a:spcPts val="0"/>
              </a:spcAft>
              <a:buSzPts val="1800"/>
              <a:buFont typeface="Arial"/>
              <a:buChar char="•"/>
            </a:pPr>
            <a:r>
              <a:rPr lang="en-US" dirty="0"/>
              <a:t>The Fund is being capitalized in successive tranches of up to $50M</a:t>
            </a:r>
            <a:endParaRPr dirty="0"/>
          </a:p>
          <a:p>
            <a:pPr marL="742938" lvl="1" indent="-171450" algn="l" rtl="0">
              <a:lnSpc>
                <a:spcPct val="100000"/>
              </a:lnSpc>
              <a:spcBef>
                <a:spcPts val="1000"/>
              </a:spcBef>
              <a:spcAft>
                <a:spcPts val="0"/>
              </a:spcAft>
              <a:buSzPts val="1800"/>
              <a:buFont typeface="Arial"/>
              <a:buNone/>
            </a:pPr>
            <a:endParaRPr dirty="0"/>
          </a:p>
          <a:p>
            <a:pPr marL="285750" lvl="0" indent="-171450" algn="l" rtl="0">
              <a:lnSpc>
                <a:spcPct val="100000"/>
              </a:lnSpc>
              <a:spcBef>
                <a:spcPts val="1000"/>
              </a:spcBef>
              <a:spcAft>
                <a:spcPts val="0"/>
              </a:spcAft>
              <a:buSzPts val="1800"/>
              <a:buFont typeface="Arial"/>
              <a:buNone/>
            </a:pPr>
            <a:endParaRPr dirty="0"/>
          </a:p>
          <a:p>
            <a:pPr marL="228594" lvl="0" indent="-114293" algn="l" rtl="0">
              <a:lnSpc>
                <a:spcPct val="90000"/>
              </a:lnSpc>
              <a:spcBef>
                <a:spcPts val="1000"/>
              </a:spcBef>
              <a:spcAft>
                <a:spcPts val="0"/>
              </a:spcAft>
              <a:buSzPts val="1800"/>
              <a:buNone/>
            </a:pPr>
            <a:endParaRPr dirty="0"/>
          </a:p>
          <a:p>
            <a:pPr marL="457189" lvl="1" indent="-142236" algn="l" rtl="0">
              <a:lnSpc>
                <a:spcPct val="90000"/>
              </a:lnSpc>
              <a:spcBef>
                <a:spcPts val="1000"/>
              </a:spcBef>
              <a:spcAft>
                <a:spcPts val="0"/>
              </a:spcAft>
              <a:buSzPts val="1360"/>
              <a:buNone/>
            </a:pPr>
            <a:endParaRPr sz="1360" dirty="0"/>
          </a:p>
        </p:txBody>
      </p:sp>
      <p:pic>
        <p:nvPicPr>
          <p:cNvPr id="146" name="Google Shape;146;p8"/>
          <p:cNvPicPr preferRelativeResize="0"/>
          <p:nvPr/>
        </p:nvPicPr>
        <p:blipFill rotWithShape="1">
          <a:blip r:embed="rId3">
            <a:alphaModFix/>
          </a:blip>
          <a:srcRect/>
          <a:stretch/>
        </p:blipFill>
        <p:spPr>
          <a:xfrm>
            <a:off x="8462383" y="2097675"/>
            <a:ext cx="3434805" cy="3337098"/>
          </a:xfrm>
          <a:prstGeom prst="rect">
            <a:avLst/>
          </a:prstGeom>
          <a:noFill/>
          <a:ln>
            <a:noFill/>
          </a:ln>
        </p:spPr>
      </p:pic>
      <p:sp>
        <p:nvSpPr>
          <p:cNvPr id="147" name="Google Shape;147;p8"/>
          <p:cNvSpPr txBox="1">
            <a:spLocks noGrp="1"/>
          </p:cNvSpPr>
          <p:nvPr>
            <p:ph type="body" idx="2"/>
          </p:nvPr>
        </p:nvSpPr>
        <p:spPr>
          <a:xfrm>
            <a:off x="8403800" y="2037600"/>
            <a:ext cx="3538800" cy="3546600"/>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30"/>
              <a:buNone/>
            </a:pPr>
            <a:endParaRPr/>
          </a:p>
          <a:p>
            <a:pPr marL="0" lvl="0" indent="0" algn="l" rtl="0">
              <a:lnSpc>
                <a:spcPct val="90000"/>
              </a:lnSpc>
              <a:spcBef>
                <a:spcPts val="0"/>
              </a:spcBef>
              <a:spcAft>
                <a:spcPts val="0"/>
              </a:spcAft>
              <a:buSzPts val="153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Legislation</a:t>
            </a:r>
          </a:p>
        </p:txBody>
      </p:sp>
      <p:sp>
        <p:nvSpPr>
          <p:cNvPr id="3" name="Text Placeholder 2"/>
          <p:cNvSpPr>
            <a:spLocks noGrp="1"/>
          </p:cNvSpPr>
          <p:nvPr>
            <p:ph type="body" idx="1"/>
          </p:nvPr>
        </p:nvSpPr>
        <p:spPr>
          <a:xfrm>
            <a:off x="2231136" y="2638046"/>
            <a:ext cx="7729728" cy="3385383"/>
          </a:xfrm>
        </p:spPr>
        <p:txBody>
          <a:bodyPr/>
          <a:lstStyle/>
          <a:p>
            <a:r>
              <a:rPr lang="en-US" dirty="0"/>
              <a:t>HB2022-1328 and HB2023-209</a:t>
            </a:r>
          </a:p>
          <a:p>
            <a:pPr lvl="1"/>
            <a:r>
              <a:rPr lang="en-US" dirty="0"/>
              <a:t>Decreased loan minimum loan size from $30,000 to $10,000</a:t>
            </a:r>
          </a:p>
          <a:p>
            <a:pPr lvl="1"/>
            <a:r>
              <a:rPr lang="en-US" dirty="0"/>
              <a:t>Decreased minimum employee count from 5 to 1</a:t>
            </a:r>
          </a:p>
          <a:p>
            <a:pPr lvl="1"/>
            <a:r>
              <a:rPr lang="en-US" dirty="0"/>
              <a:t>Changes requirement of two consecutive years of positive cash flow prior to February 29, 2020 to just one year at any time.</a:t>
            </a:r>
          </a:p>
          <a:p>
            <a:pPr lvl="1"/>
            <a:r>
              <a:rPr lang="en-US" dirty="0"/>
              <a:t>Allowed fundraising through the end of FY 2023-2024</a:t>
            </a:r>
          </a:p>
          <a:p>
            <a:pPr lvl="1"/>
            <a:r>
              <a:rPr lang="en-US" dirty="0"/>
              <a:t>Allow small business loans to be made until the end of FY 2027-28 instead of FY 2025-26</a:t>
            </a:r>
          </a:p>
          <a:p>
            <a:pPr lvl="1"/>
            <a:r>
              <a:rPr lang="en-US" dirty="0"/>
              <a:t>Allow for 10 year loans instead of limiting them to 5 years</a:t>
            </a:r>
          </a:p>
        </p:txBody>
      </p:sp>
    </p:spTree>
    <p:extLst>
      <p:ext uri="{BB962C8B-B14F-4D97-AF65-F5344CB8AC3E}">
        <p14:creationId xmlns:p14="http://schemas.microsoft.com/office/powerpoint/2010/main" val="263722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9488cd6163_1_14"/>
          <p:cNvSpPr txBox="1">
            <a:spLocks noGrp="1"/>
          </p:cNvSpPr>
          <p:nvPr>
            <p:ph type="title"/>
          </p:nvPr>
        </p:nvSpPr>
        <p:spPr>
          <a:xfrm>
            <a:off x="2241185" y="391936"/>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rtl="0">
              <a:lnSpc>
                <a:spcPct val="90000"/>
              </a:lnSpc>
              <a:spcBef>
                <a:spcPts val="0"/>
              </a:spcBef>
              <a:spcAft>
                <a:spcPts val="0"/>
              </a:spcAft>
              <a:buSzPts val="2800"/>
              <a:buNone/>
            </a:pPr>
            <a:r>
              <a:rPr lang="en-US" dirty="0"/>
              <a:t>Message from Governor Polis</a:t>
            </a:r>
            <a:endParaRPr dirty="0"/>
          </a:p>
        </p:txBody>
      </p:sp>
      <p:sp>
        <p:nvSpPr>
          <p:cNvPr id="153" name="Google Shape;153;g9488cd6163_1_14"/>
          <p:cNvSpPr txBox="1">
            <a:spLocks noGrp="1"/>
          </p:cNvSpPr>
          <p:nvPr>
            <p:ph type="body" idx="1"/>
          </p:nvPr>
        </p:nvSpPr>
        <p:spPr>
          <a:xfrm>
            <a:off x="532580" y="1808700"/>
            <a:ext cx="10951200" cy="421380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dirty="0"/>
              <a:t> </a:t>
            </a:r>
            <a:r>
              <a:rPr lang="en-US" sz="2500" dirty="0"/>
              <a:t>“</a:t>
            </a:r>
            <a:r>
              <a:rPr lang="en-US" dirty="0">
                <a:solidFill>
                  <a:schemeClr val="dk1"/>
                </a:solidFill>
              </a:rPr>
              <a:t>COVID 19 has created a statewide economic crisis that has hit small businesses particularly hard. The economic interruption has been widespread and  businesses owned by traditionally underserved populations such as minorities, women, veteran and rural Coloradans have been further disadvantaged. To help our small businesses climb back and aid our economic recovery, Colorado’s public and private sectors have partnered to create innovative capital programs that serve the immediate and forward-lookin</a:t>
            </a:r>
            <a:r>
              <a:rPr lang="en-US" u="sng" dirty="0">
                <a:solidFill>
                  <a:schemeClr val="dk1"/>
                </a:solidFill>
              </a:rPr>
              <a:t>g</a:t>
            </a:r>
            <a:r>
              <a:rPr lang="en-US" dirty="0">
                <a:solidFill>
                  <a:schemeClr val="dk1"/>
                </a:solidFill>
              </a:rPr>
              <a:t> needs of our small businesses. </a:t>
            </a:r>
            <a:r>
              <a:rPr lang="en-US" b="1" dirty="0">
                <a:solidFill>
                  <a:schemeClr val="dk1"/>
                </a:solidFill>
              </a:rPr>
              <a:t> The CLIMBER Fund </a:t>
            </a:r>
            <a:r>
              <a:rPr lang="en-US" dirty="0">
                <a:solidFill>
                  <a:schemeClr val="dk1"/>
                </a:solidFill>
              </a:rPr>
              <a:t>leverages $50M in state first loss  capital to attract critical private investment dollars to increase our reach and aid our economic recovery. I wholeheartedly encourage private investors like our banks to consider joining the State of Colorado in supporting our economy, our communities, and our small businesses by investing in the CLIMBER fund. We are stronger together and I encourage our financial pillars to join us to help empower Colorado’s small businesses with the capital they need to serve our communities and retain our jobs.” </a:t>
            </a:r>
            <a:endParaRPr sz="2500" dirty="0"/>
          </a:p>
          <a:p>
            <a:pPr marL="285750" lvl="0" indent="-171450" algn="l" rtl="0">
              <a:lnSpc>
                <a:spcPct val="100000"/>
              </a:lnSpc>
              <a:spcBef>
                <a:spcPts val="1000"/>
              </a:spcBef>
              <a:spcAft>
                <a:spcPts val="0"/>
              </a:spcAft>
              <a:buSzPts val="1800"/>
              <a:buFont typeface="Arial"/>
              <a:buNone/>
            </a:pPr>
            <a:endParaRPr dirty="0"/>
          </a:p>
          <a:p>
            <a:pPr marL="228593" lvl="0" indent="-114293" algn="l" rtl="0">
              <a:lnSpc>
                <a:spcPct val="90000"/>
              </a:lnSpc>
              <a:spcBef>
                <a:spcPts val="1000"/>
              </a:spcBef>
              <a:spcAft>
                <a:spcPts val="0"/>
              </a:spcAft>
              <a:buSzPts val="1800"/>
              <a:buNone/>
            </a:pPr>
            <a:endParaRPr dirty="0"/>
          </a:p>
          <a:p>
            <a:pPr marL="457188" lvl="1" indent="-142236" algn="l" rtl="0">
              <a:lnSpc>
                <a:spcPct val="90000"/>
              </a:lnSpc>
              <a:spcBef>
                <a:spcPts val="1000"/>
              </a:spcBef>
              <a:spcAft>
                <a:spcPts val="0"/>
              </a:spcAft>
              <a:buSzPts val="1360"/>
              <a:buNone/>
            </a:pPr>
            <a:endParaRPr sz="136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a:spLocks noGrp="1"/>
          </p:cNvSpPr>
          <p:nvPr>
            <p:ph type="title"/>
          </p:nvPr>
        </p:nvSpPr>
        <p:spPr>
          <a:xfrm>
            <a:off x="2284728" y="348393"/>
            <a:ext cx="7729800" cy="1188600"/>
          </a:xfrm>
          <a:prstGeom prst="rect">
            <a:avLst/>
          </a:prstGeom>
          <a:solidFill>
            <a:srgbClr val="FFFFFF"/>
          </a:solidFill>
          <a:ln w="31750" cap="sq" cmpd="sng">
            <a:solidFill>
              <a:srgbClr val="1B3D7B"/>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dirty="0"/>
              <a:t>Current CLIMBER Governance Board</a:t>
            </a:r>
            <a:endParaRPr dirty="0"/>
          </a:p>
        </p:txBody>
      </p:sp>
      <p:sp>
        <p:nvSpPr>
          <p:cNvPr id="159" name="Google Shape;159;p9"/>
          <p:cNvSpPr txBox="1">
            <a:spLocks noGrp="1"/>
          </p:cNvSpPr>
          <p:nvPr>
            <p:ph type="body" idx="1"/>
          </p:nvPr>
        </p:nvSpPr>
        <p:spPr>
          <a:xfrm>
            <a:off x="314632" y="1861220"/>
            <a:ext cx="11224073" cy="409623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dirty="0"/>
          </a:p>
          <a:p>
            <a:pPr marL="228594" lvl="0" indent="-114293" algn="l" rtl="0">
              <a:lnSpc>
                <a:spcPct val="90000"/>
              </a:lnSpc>
              <a:spcBef>
                <a:spcPts val="1000"/>
              </a:spcBef>
              <a:spcAft>
                <a:spcPts val="0"/>
              </a:spcAft>
              <a:buSzPts val="1800"/>
              <a:buNone/>
            </a:pPr>
            <a:endParaRPr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endParaRPr sz="1360" dirty="0"/>
          </a:p>
          <a:p>
            <a:pPr marL="457189" lvl="1" indent="-142236" algn="l" rtl="0">
              <a:lnSpc>
                <a:spcPct val="90000"/>
              </a:lnSpc>
              <a:spcBef>
                <a:spcPts val="1000"/>
              </a:spcBef>
              <a:spcAft>
                <a:spcPts val="0"/>
              </a:spcAft>
              <a:buSzPts val="1360"/>
              <a:buNone/>
            </a:pPr>
            <a:r>
              <a:rPr lang="en-US" sz="1360" dirty="0"/>
              <a:t>      Dave Young, Chair	    Dianne Myles	          Malcolm Evans	            Tristan Watkins		  Bonifacio Sandoval</a:t>
            </a:r>
            <a:endParaRPr dirty="0"/>
          </a:p>
          <a:p>
            <a:pPr marL="457189" lvl="1" indent="-142236" algn="l" rtl="0">
              <a:lnSpc>
                <a:spcPct val="90000"/>
              </a:lnSpc>
              <a:spcBef>
                <a:spcPts val="1000"/>
              </a:spcBef>
              <a:spcAft>
                <a:spcPts val="0"/>
              </a:spcAft>
              <a:buSzPts val="1360"/>
              <a:buNone/>
            </a:pPr>
            <a:r>
              <a:rPr lang="en-US" sz="1360" dirty="0"/>
              <a:t>  Colorado State Treasurer	           CEO	       	               Director	                  Designee	                              Sr. VP.				  Dope Mom Life	         </a:t>
            </a:r>
            <a:r>
              <a:rPr lang="en-US" sz="1360" dirty="0" err="1"/>
              <a:t>WinTrust</a:t>
            </a:r>
            <a:r>
              <a:rPr lang="en-US" sz="1360" dirty="0"/>
              <a:t> Bank           Minority Business Office, OEDIT	 Adams Bank &amp; Trust</a:t>
            </a:r>
            <a:endParaRPr sz="1360" dirty="0"/>
          </a:p>
        </p:txBody>
      </p:sp>
      <p:pic>
        <p:nvPicPr>
          <p:cNvPr id="161" name="Google Shape;161;p9"/>
          <p:cNvPicPr preferRelativeResize="0"/>
          <p:nvPr/>
        </p:nvPicPr>
        <p:blipFill>
          <a:blip r:embed="rId3">
            <a:extLst>
              <a:ext uri="{28A0092B-C50C-407E-A947-70E740481C1C}">
                <a14:useLocalDpi xmlns:a14="http://schemas.microsoft.com/office/drawing/2010/main" val="0"/>
              </a:ext>
            </a:extLst>
          </a:blip>
          <a:stretch>
            <a:fillRect/>
          </a:stretch>
        </p:blipFill>
        <p:spPr>
          <a:xfrm>
            <a:off x="2880846" y="3214255"/>
            <a:ext cx="1940536" cy="1185731"/>
          </a:xfrm>
          <a:prstGeom prst="ellipse">
            <a:avLst/>
          </a:prstGeom>
          <a:noFill/>
          <a:ln>
            <a:noFill/>
          </a:ln>
        </p:spPr>
      </p:pic>
      <p:pic>
        <p:nvPicPr>
          <p:cNvPr id="162" name="Google Shape;162;p9"/>
          <p:cNvPicPr preferRelativeResize="0"/>
          <p:nvPr/>
        </p:nvPicPr>
        <p:blipFill>
          <a:blip r:embed="rId4">
            <a:extLst>
              <a:ext uri="{28A0092B-C50C-407E-A947-70E740481C1C}">
                <a14:useLocalDpi xmlns:a14="http://schemas.microsoft.com/office/drawing/2010/main" val="0"/>
              </a:ext>
            </a:extLst>
          </a:blip>
          <a:stretch>
            <a:fillRect/>
          </a:stretch>
        </p:blipFill>
        <p:spPr>
          <a:xfrm>
            <a:off x="5222009" y="2784550"/>
            <a:ext cx="1618945" cy="2078823"/>
          </a:xfrm>
          <a:prstGeom prst="ellipse">
            <a:avLst/>
          </a:prstGeom>
          <a:noFill/>
          <a:ln>
            <a:noFill/>
          </a:ln>
        </p:spPr>
      </p:pic>
      <p:sp>
        <p:nvSpPr>
          <p:cNvPr id="164" name="Google Shape;164;p9"/>
          <p:cNvSpPr txBox="1"/>
          <p:nvPr/>
        </p:nvSpPr>
        <p:spPr>
          <a:xfrm>
            <a:off x="764146" y="1861220"/>
            <a:ext cx="104233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The Program is governed by a 5-member Oversight Board. The board includes the State Treasurer, the director of the Minority Business Office in OEDIT, and three appointed members with executive-level experience in banking or capital markets (required by statute).</a:t>
            </a:r>
            <a:endParaRPr dirty="0"/>
          </a:p>
        </p:txBody>
      </p:sp>
      <p:pic>
        <p:nvPicPr>
          <p:cNvPr id="165" name="Google Shape;165;p9"/>
          <p:cNvPicPr preferRelativeResize="0"/>
          <p:nvPr/>
        </p:nvPicPr>
        <p:blipFill>
          <a:blip r:embed="rId5">
            <a:alphaModFix/>
          </a:blip>
          <a:stretch>
            <a:fillRect/>
          </a:stretch>
        </p:blipFill>
        <p:spPr>
          <a:xfrm>
            <a:off x="856850" y="2956050"/>
            <a:ext cx="1792224" cy="1893275"/>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667" y="2772621"/>
            <a:ext cx="1463111" cy="209075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6882" y="2784550"/>
            <a:ext cx="1384529" cy="2078823"/>
          </a:xfrm>
          <a:prstGeom prst="rect">
            <a:avLst/>
          </a:prstGeom>
        </p:spPr>
      </p:pic>
    </p:spTree>
    <p:extLst>
      <p:ext uri="{BB962C8B-B14F-4D97-AF65-F5344CB8AC3E}">
        <p14:creationId xmlns:p14="http://schemas.microsoft.com/office/powerpoint/2010/main" val="144989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Former Board Members</a:t>
            </a:r>
          </a:p>
        </p:txBody>
      </p:sp>
      <p:sp>
        <p:nvSpPr>
          <p:cNvPr id="3" name="Text Placeholder 2"/>
          <p:cNvSpPr>
            <a:spLocks noGrp="1"/>
          </p:cNvSpPr>
          <p:nvPr>
            <p:ph type="body" idx="1"/>
          </p:nvPr>
        </p:nvSpPr>
        <p:spPr/>
        <p:txBody>
          <a:bodyPr/>
          <a:lstStyle/>
          <a:p>
            <a:r>
              <a:rPr lang="en-US" dirty="0"/>
              <a:t>Doug Price, Citizens State Bank </a:t>
            </a:r>
          </a:p>
          <a:p>
            <a:r>
              <a:rPr lang="en-US" dirty="0" err="1"/>
              <a:t>Akasha</a:t>
            </a:r>
            <a:r>
              <a:rPr lang="en-US" dirty="0"/>
              <a:t> </a:t>
            </a:r>
            <a:r>
              <a:rPr lang="en-US" dirty="0" err="1"/>
              <a:t>Absher</a:t>
            </a:r>
            <a:r>
              <a:rPr lang="en-US" dirty="0"/>
              <a:t>, </a:t>
            </a:r>
            <a:r>
              <a:rPr lang="en-US" dirty="0" err="1"/>
              <a:t>Syntrinsic</a:t>
            </a:r>
            <a:r>
              <a:rPr lang="en-US" dirty="0"/>
              <a:t> Investment Council, LLC</a:t>
            </a:r>
          </a:p>
          <a:p>
            <a:r>
              <a:rPr lang="en-US" dirty="0"/>
              <a:t>Peter Calamari, Platte River Equity</a:t>
            </a:r>
          </a:p>
          <a:p>
            <a:r>
              <a:rPr lang="en-US" dirty="0"/>
              <a:t>Antonio Soto, Minority Business Office</a:t>
            </a:r>
          </a:p>
          <a:p>
            <a:r>
              <a:rPr lang="en-US" dirty="0"/>
              <a:t>Monique Lovato, Minority Business Office</a:t>
            </a:r>
          </a:p>
          <a:p>
            <a:r>
              <a:rPr lang="en-US" dirty="0"/>
              <a:t>Rosy McDonough, Minority Business Office</a:t>
            </a:r>
          </a:p>
        </p:txBody>
      </p:sp>
    </p:spTree>
    <p:extLst>
      <p:ext uri="{BB962C8B-B14F-4D97-AF65-F5344CB8AC3E}">
        <p14:creationId xmlns:p14="http://schemas.microsoft.com/office/powerpoint/2010/main" val="388382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9488cd6163_1_0"/>
          <p:cNvSpPr txBox="1">
            <a:spLocks noGrp="1"/>
          </p:cNvSpPr>
          <p:nvPr>
            <p:ph type="title"/>
          </p:nvPr>
        </p:nvSpPr>
        <p:spPr>
          <a:xfrm>
            <a:off x="2231136" y="964692"/>
            <a:ext cx="7729800" cy="1188600"/>
          </a:xfrm>
          <a:prstGeom prst="rect">
            <a:avLst/>
          </a:prstGeom>
          <a:ln w="9525" cap="flat" cmpd="sng">
            <a:solidFill>
              <a:srgbClr val="073763"/>
            </a:solidFill>
            <a:prstDash val="solid"/>
            <a:round/>
            <a:headEnd type="none" w="sm" len="sm"/>
            <a:tailEnd type="none" w="sm" len="sm"/>
          </a:ln>
        </p:spPr>
        <p:txBody>
          <a:bodyPr spcFirstLastPara="1" wrap="square" lIns="182875" tIns="182875" rIns="182875" bIns="182875" anchor="ctr" anchorCtr="0">
            <a:noAutofit/>
          </a:bodyPr>
          <a:lstStyle/>
          <a:p>
            <a:pPr marL="0" lvl="0" indent="0" algn="ctr" rtl="0">
              <a:spcBef>
                <a:spcPts val="0"/>
              </a:spcBef>
              <a:spcAft>
                <a:spcPts val="0"/>
              </a:spcAft>
              <a:buNone/>
            </a:pPr>
            <a:r>
              <a:rPr lang="en-US" dirty="0"/>
              <a:t>Fundraising Team</a:t>
            </a:r>
            <a:endParaRPr dirty="0"/>
          </a:p>
        </p:txBody>
      </p:sp>
      <p:sp>
        <p:nvSpPr>
          <p:cNvPr id="172" name="Google Shape;172;g9488cd6163_1_0"/>
          <p:cNvSpPr txBox="1">
            <a:spLocks noGrp="1"/>
          </p:cNvSpPr>
          <p:nvPr>
            <p:ph type="body" idx="1"/>
          </p:nvPr>
        </p:nvSpPr>
        <p:spPr>
          <a:xfrm>
            <a:off x="1574375" y="2270184"/>
            <a:ext cx="4423800" cy="3188715"/>
          </a:xfrm>
          <a:prstGeom prst="rect">
            <a:avLst/>
          </a:prstGeom>
          <a:ln w="9525" cap="flat" cmpd="sng">
            <a:solidFill>
              <a:srgbClr val="A61C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t>Original Fundraising Team</a:t>
            </a:r>
            <a:endParaRPr b="1" dirty="0"/>
          </a:p>
          <a:p>
            <a:pPr marL="457200" lvl="0" indent="-317500" algn="l" rtl="0">
              <a:spcBef>
                <a:spcPts val="1000"/>
              </a:spcBef>
              <a:spcAft>
                <a:spcPts val="0"/>
              </a:spcAft>
              <a:buSzPts val="1400"/>
              <a:buChar char="•"/>
            </a:pPr>
            <a:r>
              <a:rPr lang="en-US" sz="1400" dirty="0"/>
              <a:t>Kent </a:t>
            </a:r>
            <a:r>
              <a:rPr lang="en-US" sz="1400" dirty="0" err="1"/>
              <a:t>Thiry</a:t>
            </a:r>
            <a:endParaRPr sz="1400" dirty="0"/>
          </a:p>
          <a:p>
            <a:pPr marL="914400" lvl="1" indent="-317500" algn="l" rtl="0">
              <a:spcBef>
                <a:spcPts val="0"/>
              </a:spcBef>
              <a:spcAft>
                <a:spcPts val="0"/>
              </a:spcAft>
              <a:buSzPts val="1400"/>
              <a:buChar char="•"/>
            </a:pPr>
            <a:r>
              <a:rPr lang="en-US" sz="1200" dirty="0"/>
              <a:t>Former Executive Chairman, DaVita</a:t>
            </a:r>
            <a:endParaRPr sz="1200" dirty="0"/>
          </a:p>
          <a:p>
            <a:pPr marL="457200" lvl="0" indent="-317500" algn="l" rtl="0">
              <a:spcBef>
                <a:spcPts val="0"/>
              </a:spcBef>
              <a:spcAft>
                <a:spcPts val="0"/>
              </a:spcAft>
              <a:buSzPts val="1400"/>
              <a:buChar char="•"/>
            </a:pPr>
            <a:r>
              <a:rPr lang="en-US" sz="1400" dirty="0"/>
              <a:t>Blair Richardson</a:t>
            </a:r>
            <a:endParaRPr sz="1400" dirty="0"/>
          </a:p>
          <a:p>
            <a:pPr marL="914400" lvl="1" indent="-317500" algn="l" rtl="0">
              <a:spcBef>
                <a:spcPts val="0"/>
              </a:spcBef>
              <a:spcAft>
                <a:spcPts val="0"/>
              </a:spcAft>
              <a:buSzPts val="1400"/>
              <a:buChar char="•"/>
            </a:pPr>
            <a:r>
              <a:rPr lang="en-US" sz="1200" dirty="0"/>
              <a:t>Managing Director, Bow River Capital</a:t>
            </a:r>
            <a:endParaRPr sz="1200" dirty="0"/>
          </a:p>
          <a:p>
            <a:pPr marL="457200" lvl="0" indent="-317500" algn="l" rtl="0">
              <a:spcBef>
                <a:spcPts val="0"/>
              </a:spcBef>
              <a:spcAft>
                <a:spcPts val="0"/>
              </a:spcAft>
              <a:buSzPts val="1400"/>
              <a:buChar char="•"/>
            </a:pPr>
            <a:r>
              <a:rPr lang="en-US" sz="1400" dirty="0"/>
              <a:t>Brad Feld</a:t>
            </a:r>
            <a:endParaRPr sz="1400" dirty="0"/>
          </a:p>
          <a:p>
            <a:pPr lvl="1" indent="-317500">
              <a:spcBef>
                <a:spcPts val="0"/>
              </a:spcBef>
              <a:buSzPts val="1400"/>
            </a:pPr>
            <a:r>
              <a:rPr lang="en-US" sz="1200" dirty="0"/>
              <a:t>Managing Director, Foundry Group</a:t>
            </a:r>
            <a:endParaRPr sz="1200" dirty="0"/>
          </a:p>
          <a:p>
            <a:pPr marL="457200" lvl="0" indent="-317500" algn="l" rtl="0">
              <a:spcBef>
                <a:spcPts val="0"/>
              </a:spcBef>
              <a:spcAft>
                <a:spcPts val="0"/>
              </a:spcAft>
              <a:buSzPts val="1400"/>
              <a:buChar char="•"/>
            </a:pPr>
            <a:r>
              <a:rPr lang="en-US" sz="1400" dirty="0"/>
              <a:t>Jim Kelley</a:t>
            </a:r>
            <a:endParaRPr sz="1400" dirty="0"/>
          </a:p>
          <a:p>
            <a:pPr lvl="1" indent="-317500">
              <a:spcBef>
                <a:spcPts val="0"/>
              </a:spcBef>
              <a:buSzPts val="1400"/>
            </a:pPr>
            <a:r>
              <a:rPr lang="en-US" sz="1200" dirty="0"/>
              <a:t>Founding Partner, </a:t>
            </a:r>
            <a:r>
              <a:rPr lang="en-US" sz="1200" dirty="0" err="1"/>
              <a:t>Vestar</a:t>
            </a:r>
            <a:r>
              <a:rPr lang="en-US" sz="1200" dirty="0"/>
              <a:t> Capital</a:t>
            </a:r>
            <a:endParaRPr sz="1200" dirty="0"/>
          </a:p>
          <a:p>
            <a:pPr marL="457200" lvl="0" indent="-317500" algn="l" rtl="0">
              <a:spcBef>
                <a:spcPts val="0"/>
              </a:spcBef>
              <a:spcAft>
                <a:spcPts val="0"/>
              </a:spcAft>
              <a:buSzPts val="1400"/>
              <a:buChar char="•"/>
            </a:pPr>
            <a:r>
              <a:rPr lang="en-US" sz="1400" dirty="0"/>
              <a:t>Peter Calamari</a:t>
            </a:r>
            <a:endParaRPr sz="1400" dirty="0"/>
          </a:p>
          <a:p>
            <a:pPr lvl="1" indent="-317500">
              <a:spcBef>
                <a:spcPts val="0"/>
              </a:spcBef>
              <a:buSzPts val="1400"/>
            </a:pPr>
            <a:r>
              <a:rPr lang="en-US" sz="1200" dirty="0"/>
              <a:t>Managing Director, Platte River Equity</a:t>
            </a:r>
            <a:endParaRPr sz="1200" dirty="0"/>
          </a:p>
        </p:txBody>
      </p:sp>
      <p:sp>
        <p:nvSpPr>
          <p:cNvPr id="173" name="Google Shape;173;g9488cd6163_1_0"/>
          <p:cNvSpPr txBox="1">
            <a:spLocks noGrp="1"/>
          </p:cNvSpPr>
          <p:nvPr>
            <p:ph type="body" idx="2"/>
          </p:nvPr>
        </p:nvSpPr>
        <p:spPr>
          <a:xfrm>
            <a:off x="6096036" y="2268827"/>
            <a:ext cx="4270200" cy="3190072"/>
          </a:xfrm>
          <a:prstGeom prst="rect">
            <a:avLst/>
          </a:prstGeom>
          <a:ln w="9525" cap="flat" cmpd="sng">
            <a:solidFill>
              <a:srgbClr val="BF9000"/>
            </a:solidFill>
            <a:prstDash val="solid"/>
            <a:round/>
            <a:headEnd type="none" w="sm" len="sm"/>
            <a:tailEnd type="none" w="sm" len="sm"/>
          </a:ln>
        </p:spPr>
        <p:txBody>
          <a:bodyPr spcFirstLastPara="1" wrap="square" lIns="91425" tIns="45700" rIns="91425" bIns="45700" anchor="t" anchorCtr="0">
            <a:noAutofit/>
          </a:bodyPr>
          <a:lstStyle/>
          <a:p>
            <a:pPr marL="114300" lvl="0" indent="0" algn="ctr" rtl="0">
              <a:spcBef>
                <a:spcPts val="1000"/>
              </a:spcBef>
              <a:spcAft>
                <a:spcPts val="0"/>
              </a:spcAft>
              <a:buSzPts val="1800"/>
              <a:buNone/>
            </a:pPr>
            <a:r>
              <a:rPr lang="en-US" sz="1800" b="1" dirty="0">
                <a:latin typeface="+mj-lt"/>
              </a:rPr>
              <a:t>Current Fundraising Team</a:t>
            </a:r>
            <a:endParaRPr dirty="0"/>
          </a:p>
          <a:p>
            <a:pPr marL="457200" lvl="0" indent="-342900" algn="l" rtl="0">
              <a:spcBef>
                <a:spcPts val="0"/>
              </a:spcBef>
              <a:spcAft>
                <a:spcPts val="0"/>
              </a:spcAft>
              <a:buSzPts val="1800"/>
              <a:buChar char="•"/>
            </a:pPr>
            <a:r>
              <a:rPr lang="en-US" dirty="0"/>
              <a:t>Jeff Kraft</a:t>
            </a:r>
          </a:p>
          <a:p>
            <a:pPr lvl="1">
              <a:spcBef>
                <a:spcPts val="0"/>
              </a:spcBef>
            </a:pPr>
            <a:r>
              <a:rPr lang="en-US" dirty="0"/>
              <a:t>OEDIT</a:t>
            </a:r>
          </a:p>
          <a:p>
            <a:pPr marL="457200" lvl="0" indent="-342900" algn="l" rtl="0">
              <a:spcBef>
                <a:spcPts val="0"/>
              </a:spcBef>
              <a:spcAft>
                <a:spcPts val="0"/>
              </a:spcAft>
              <a:buSzPts val="1800"/>
              <a:buChar char="•"/>
            </a:pPr>
            <a:r>
              <a:rPr lang="en-US" dirty="0"/>
              <a:t>Mary Wickersham</a:t>
            </a:r>
          </a:p>
          <a:p>
            <a:pPr lvl="1">
              <a:spcBef>
                <a:spcPts val="0"/>
              </a:spcBef>
            </a:pPr>
            <a:r>
              <a:rPr lang="en-US" dirty="0"/>
              <a:t>Social Impact Solutions</a:t>
            </a:r>
          </a:p>
          <a:p>
            <a:pPr marL="457200" lvl="0" indent="-342900" algn="l" rtl="0">
              <a:spcBef>
                <a:spcPts val="0"/>
              </a:spcBef>
              <a:spcAft>
                <a:spcPts val="0"/>
              </a:spcAft>
              <a:buSzPts val="1800"/>
              <a:buChar char="•"/>
            </a:pPr>
            <a:r>
              <a:rPr lang="en-US" dirty="0"/>
              <a:t>Harsha </a:t>
            </a:r>
            <a:r>
              <a:rPr lang="en-US" dirty="0" err="1"/>
              <a:t>Sekar</a:t>
            </a:r>
            <a:endParaRPr lang="en-US" dirty="0"/>
          </a:p>
          <a:p>
            <a:pPr lvl="1">
              <a:spcBef>
                <a:spcPts val="0"/>
              </a:spcBef>
            </a:pPr>
            <a:r>
              <a:rPr lang="en-US" dirty="0"/>
              <a:t>Michael Best</a:t>
            </a:r>
          </a:p>
          <a:p>
            <a:pPr marL="457200" lvl="0" indent="-342900" algn="l" rtl="0">
              <a:spcBef>
                <a:spcPts val="0"/>
              </a:spcBef>
              <a:spcAft>
                <a:spcPts val="0"/>
              </a:spcAft>
              <a:buSzPts val="1800"/>
              <a:buChar char="•"/>
            </a:pPr>
            <a:r>
              <a:rPr lang="en-US" dirty="0"/>
              <a:t>Peter Calamari</a:t>
            </a:r>
          </a:p>
          <a:p>
            <a:pPr lvl="1">
              <a:spcBef>
                <a:spcPts val="0"/>
              </a:spcBef>
            </a:pPr>
            <a:r>
              <a:rPr lang="en-US" dirty="0"/>
              <a:t>Platte River Equity</a:t>
            </a:r>
            <a:endParaRPr dirty="0"/>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1725</Words>
  <Application>Microsoft Office PowerPoint</Application>
  <PresentationFormat>Widescreen</PresentationFormat>
  <Paragraphs>201</Paragraphs>
  <Slides>23</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Gill Sans</vt:lpstr>
      <vt:lpstr>Calibri</vt:lpstr>
      <vt:lpstr>Arial</vt:lpstr>
      <vt:lpstr>Raleway Medium</vt:lpstr>
      <vt:lpstr>Trebuchet MS</vt:lpstr>
      <vt:lpstr>Wingdings 3</vt:lpstr>
      <vt:lpstr>Parcel</vt:lpstr>
      <vt:lpstr>Facet</vt:lpstr>
      <vt:lpstr>PowerPoint Presentation</vt:lpstr>
      <vt:lpstr>Overview</vt:lpstr>
      <vt:lpstr>COVID-19 Economic Crisis</vt:lpstr>
      <vt:lpstr>HB20-1413: The CLIMBER Act</vt:lpstr>
      <vt:lpstr>Additional Legislation</vt:lpstr>
      <vt:lpstr>Message from Governor Polis</vt:lpstr>
      <vt:lpstr>Current CLIMBER Governance Board</vt:lpstr>
      <vt:lpstr>Former Board Members</vt:lpstr>
      <vt:lpstr>Fundraising Team</vt:lpstr>
      <vt:lpstr>CLIMBER STAFF</vt:lpstr>
      <vt:lpstr> Fund Operation and loan products</vt:lpstr>
      <vt:lpstr>Colorado Housing and Finance Authority</vt:lpstr>
      <vt:lpstr>Business Targets</vt:lpstr>
      <vt:lpstr>Business Requirements and Loan Terms</vt:lpstr>
      <vt:lpstr>Marketing and Brand Awareness</vt:lpstr>
      <vt:lpstr> </vt:lpstr>
      <vt:lpstr>Loan Fund</vt:lpstr>
      <vt:lpstr>Tranche 1- $28.1 Million</vt:lpstr>
      <vt:lpstr>Tranche 2- $15 Million</vt:lpstr>
      <vt:lpstr>Upcoming Tranche 3</vt:lpstr>
      <vt:lpstr>Current Small Business Lenders</vt:lpstr>
      <vt:lpstr>Impact So Far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Kraft</dc:creator>
  <cp:lastModifiedBy>Taylor, Sam</cp:lastModifiedBy>
  <cp:revision>45</cp:revision>
  <dcterms:modified xsi:type="dcterms:W3CDTF">2024-01-23T19:45:14Z</dcterms:modified>
</cp:coreProperties>
</file>